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56" r:id="rId2"/>
    <p:sldId id="261" r:id="rId3"/>
    <p:sldId id="351" r:id="rId4"/>
    <p:sldId id="353" r:id="rId5"/>
    <p:sldId id="355" r:id="rId6"/>
    <p:sldId id="313" r:id="rId7"/>
    <p:sldId id="265" r:id="rId8"/>
    <p:sldId id="288" r:id="rId9"/>
    <p:sldId id="269" r:id="rId10"/>
    <p:sldId id="289" r:id="rId11"/>
    <p:sldId id="271" r:id="rId12"/>
    <p:sldId id="292" r:id="rId13"/>
    <p:sldId id="293" r:id="rId14"/>
    <p:sldId id="287" r:id="rId15"/>
    <p:sldId id="349" r:id="rId16"/>
    <p:sldId id="364" r:id="rId17"/>
    <p:sldId id="342" r:id="rId18"/>
    <p:sldId id="285" r:id="rId19"/>
    <p:sldId id="280" r:id="rId20"/>
    <p:sldId id="366" r:id="rId21"/>
    <p:sldId id="343" r:id="rId22"/>
    <p:sldId id="304" r:id="rId23"/>
    <p:sldId id="367" r:id="rId24"/>
    <p:sldId id="314" r:id="rId25"/>
    <p:sldId id="311" r:id="rId26"/>
    <p:sldId id="305" r:id="rId27"/>
    <p:sldId id="368" r:id="rId28"/>
    <p:sldId id="318" r:id="rId29"/>
    <p:sldId id="344" r:id="rId30"/>
    <p:sldId id="306" r:id="rId31"/>
    <p:sldId id="369" r:id="rId32"/>
    <p:sldId id="294" r:id="rId33"/>
    <p:sldId id="295" r:id="rId34"/>
    <p:sldId id="370" r:id="rId35"/>
    <p:sldId id="345" r:id="rId36"/>
    <p:sldId id="297" r:id="rId37"/>
    <p:sldId id="357" r:id="rId38"/>
    <p:sldId id="296" r:id="rId39"/>
    <p:sldId id="307" r:id="rId40"/>
    <p:sldId id="358" r:id="rId41"/>
    <p:sldId id="346" r:id="rId42"/>
    <p:sldId id="308" r:id="rId43"/>
    <p:sldId id="359" r:id="rId44"/>
    <p:sldId id="298" r:id="rId45"/>
    <p:sldId id="282" r:id="rId46"/>
    <p:sldId id="360" r:id="rId47"/>
    <p:sldId id="347" r:id="rId48"/>
    <p:sldId id="309" r:id="rId49"/>
    <p:sldId id="312" r:id="rId50"/>
    <p:sldId id="299" r:id="rId51"/>
    <p:sldId id="362" r:id="rId52"/>
    <p:sldId id="348" r:id="rId53"/>
    <p:sldId id="310" r:id="rId54"/>
    <p:sldId id="363" r:id="rId55"/>
    <p:sldId id="365" r:id="rId56"/>
  </p:sldIdLst>
  <p:sldSz cx="9144000" cy="5143500" type="screen16x9"/>
  <p:notesSz cx="7010400"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0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71" autoAdjust="0"/>
    <p:restoredTop sz="96014" autoAdjust="0"/>
  </p:normalViewPr>
  <p:slideViewPr>
    <p:cSldViewPr snapToGrid="0" snapToObjects="1">
      <p:cViewPr varScale="1">
        <p:scale>
          <a:sx n="140" d="100"/>
          <a:sy n="140" d="100"/>
        </p:scale>
        <p:origin x="1062" y="120"/>
      </p:cViewPr>
      <p:guideLst>
        <p:guide orient="horz" pos="162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8F3C58-DA50-479E-AD0F-469B9A083643}"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CO"/>
        </a:p>
      </dgm:t>
    </dgm:pt>
    <dgm:pt modelId="{753DC395-C421-434E-BAE8-E969CA128C2C}">
      <dgm:prSet phldrT="[Texto]" custT="1"/>
      <dgm:spPr/>
      <dgm:t>
        <a:bodyPr/>
        <a:lstStyle/>
        <a:p>
          <a:pPr algn="just"/>
          <a:r>
            <a:rPr lang="es-CO" sz="1700" dirty="0">
              <a:solidFill>
                <a:schemeClr val="tx1"/>
              </a:solidFill>
            </a:rPr>
            <a:t>Hacemos parte del destacado grupo de las 52 IES con acreditación del alta calidad del país (de un total de 298, esto es, el 17% de IES vigentes a 2018).</a:t>
          </a:r>
          <a:r>
            <a:rPr lang="es-CO" sz="1600" dirty="0">
              <a:solidFill>
                <a:schemeClr val="tx1"/>
              </a:solidFill>
            </a:rPr>
            <a:t> </a:t>
          </a:r>
          <a:endParaRPr lang="es-CO" sz="1600" dirty="0"/>
        </a:p>
      </dgm:t>
    </dgm:pt>
    <dgm:pt modelId="{7CC587B8-4788-4BE4-B2B2-70DF9B6A64F9}" type="parTrans" cxnId="{830CE365-829E-4CCA-BDC8-25F54CF53D08}">
      <dgm:prSet/>
      <dgm:spPr/>
      <dgm:t>
        <a:bodyPr/>
        <a:lstStyle/>
        <a:p>
          <a:pPr algn="just"/>
          <a:endParaRPr lang="es-CO" sz="1600"/>
        </a:p>
      </dgm:t>
    </dgm:pt>
    <dgm:pt modelId="{AC76A0C3-E3B4-42EC-A069-BA3D9722D0A3}" type="sibTrans" cxnId="{830CE365-829E-4CCA-BDC8-25F54CF53D08}">
      <dgm:prSet/>
      <dgm:spPr/>
      <dgm:t>
        <a:bodyPr/>
        <a:lstStyle/>
        <a:p>
          <a:pPr algn="just"/>
          <a:endParaRPr lang="es-CO" sz="1600"/>
        </a:p>
      </dgm:t>
    </dgm:pt>
    <dgm:pt modelId="{CD13A533-3D53-4CB7-8717-25A8CB61F7E5}">
      <dgm:prSet phldrT="[Texto]" custT="1"/>
      <dgm:spPr/>
      <dgm:t>
        <a:bodyPr/>
        <a:lstStyle/>
        <a:p>
          <a:pPr algn="just"/>
          <a:r>
            <a:rPr lang="es-CO" sz="1700" dirty="0">
              <a:solidFill>
                <a:schemeClr val="tx1"/>
              </a:solidFill>
            </a:rPr>
            <a:t>Nuestros procesos de inclusión son referente nacional para la formulación del Índice de Inclusión para Educación Superior (INES). Así mismo, en diciembre de 2018, la Universidad </a:t>
          </a:r>
          <a:r>
            <a:rPr lang="es-ES" sz="1700" dirty="0">
              <a:solidFill>
                <a:schemeClr val="tx1"/>
              </a:solidFill>
            </a:rPr>
            <a:t>obtuvo del MEN el reconocimiento como IES que fomenta la educación inclusiva.</a:t>
          </a:r>
          <a:endParaRPr lang="es-CO" sz="1700" dirty="0"/>
        </a:p>
      </dgm:t>
    </dgm:pt>
    <dgm:pt modelId="{37CD4FA4-36EA-41A6-BEF8-5061874359A9}" type="parTrans" cxnId="{66F4AD09-7742-47EB-8256-5BCDF26C08DA}">
      <dgm:prSet/>
      <dgm:spPr/>
      <dgm:t>
        <a:bodyPr/>
        <a:lstStyle/>
        <a:p>
          <a:pPr algn="just"/>
          <a:endParaRPr lang="es-CO" sz="1600"/>
        </a:p>
      </dgm:t>
    </dgm:pt>
    <dgm:pt modelId="{49CBBC17-8C5F-4DD4-84E7-2F91402F6434}" type="sibTrans" cxnId="{66F4AD09-7742-47EB-8256-5BCDF26C08DA}">
      <dgm:prSet/>
      <dgm:spPr/>
      <dgm:t>
        <a:bodyPr/>
        <a:lstStyle/>
        <a:p>
          <a:pPr algn="just"/>
          <a:endParaRPr lang="es-CO" sz="1600"/>
        </a:p>
      </dgm:t>
    </dgm:pt>
    <dgm:pt modelId="{FF14872E-1218-4164-A108-356AEC5A694A}">
      <dgm:prSet phldrT="[Texto]" custT="1"/>
      <dgm:spPr/>
      <dgm:t>
        <a:bodyPr/>
        <a:lstStyle/>
        <a:p>
          <a:pPr algn="just"/>
          <a:r>
            <a:rPr lang="es-CO" sz="1700" dirty="0">
              <a:solidFill>
                <a:schemeClr val="tx1"/>
              </a:solidFill>
            </a:rPr>
            <a:t>La UPN es la única IES del país, de carácter estatal y naturaleza pública, cuya misión se dirige exclusivamente a la formación de maestros y profesionales de la educación. </a:t>
          </a:r>
          <a:endParaRPr lang="es-CO" sz="1700" dirty="0"/>
        </a:p>
      </dgm:t>
    </dgm:pt>
    <dgm:pt modelId="{DC6A879A-62E6-4BA1-AE37-493B048FD972}" type="sibTrans" cxnId="{26380C33-5690-4B16-9523-78352522954C}">
      <dgm:prSet/>
      <dgm:spPr/>
      <dgm:t>
        <a:bodyPr/>
        <a:lstStyle/>
        <a:p>
          <a:pPr algn="just"/>
          <a:endParaRPr lang="es-CO" sz="1600"/>
        </a:p>
      </dgm:t>
    </dgm:pt>
    <dgm:pt modelId="{C1EF4119-4158-4B4C-BB53-8CFF39F419CF}" type="parTrans" cxnId="{26380C33-5690-4B16-9523-78352522954C}">
      <dgm:prSet/>
      <dgm:spPr/>
      <dgm:t>
        <a:bodyPr/>
        <a:lstStyle/>
        <a:p>
          <a:pPr algn="just"/>
          <a:endParaRPr lang="es-CO" sz="1600"/>
        </a:p>
      </dgm:t>
    </dgm:pt>
    <dgm:pt modelId="{034273EF-1094-43E1-AEB1-BF0DD7BCE773}" type="pres">
      <dgm:prSet presAssocID="{CB8F3C58-DA50-479E-AD0F-469B9A083643}" presName="Name0" presStyleCnt="0">
        <dgm:presLayoutVars>
          <dgm:dir/>
          <dgm:animLvl val="lvl"/>
          <dgm:resizeHandles val="exact"/>
        </dgm:presLayoutVars>
      </dgm:prSet>
      <dgm:spPr/>
    </dgm:pt>
    <dgm:pt modelId="{A362039B-47F9-432D-922A-7B7886FB3A7E}" type="pres">
      <dgm:prSet presAssocID="{FF14872E-1218-4164-A108-356AEC5A694A}" presName="linNode" presStyleCnt="0"/>
      <dgm:spPr/>
    </dgm:pt>
    <dgm:pt modelId="{CCDEE59F-7C68-43BD-BD97-0E7B8A4E1255}" type="pres">
      <dgm:prSet presAssocID="{FF14872E-1218-4164-A108-356AEC5A694A}" presName="parentText" presStyleLbl="node1" presStyleIdx="0" presStyleCnt="3" custScaleX="263310">
        <dgm:presLayoutVars>
          <dgm:chMax val="1"/>
          <dgm:bulletEnabled val="1"/>
        </dgm:presLayoutVars>
      </dgm:prSet>
      <dgm:spPr/>
    </dgm:pt>
    <dgm:pt modelId="{BA67593D-2365-4941-A720-698D9815B432}" type="pres">
      <dgm:prSet presAssocID="{DC6A879A-62E6-4BA1-AE37-493B048FD972}" presName="sp" presStyleCnt="0"/>
      <dgm:spPr/>
    </dgm:pt>
    <dgm:pt modelId="{DC7209DA-4162-41D7-A475-B358D1D23975}" type="pres">
      <dgm:prSet presAssocID="{753DC395-C421-434E-BAE8-E969CA128C2C}" presName="linNode" presStyleCnt="0"/>
      <dgm:spPr/>
    </dgm:pt>
    <dgm:pt modelId="{3B1D7F75-57FA-4DC2-BA23-1C4BB6796A45}" type="pres">
      <dgm:prSet presAssocID="{753DC395-C421-434E-BAE8-E969CA128C2C}" presName="parentText" presStyleLbl="node1" presStyleIdx="1" presStyleCnt="3" custScaleX="263310" custScaleY="72807">
        <dgm:presLayoutVars>
          <dgm:chMax val="1"/>
          <dgm:bulletEnabled val="1"/>
        </dgm:presLayoutVars>
      </dgm:prSet>
      <dgm:spPr/>
    </dgm:pt>
    <dgm:pt modelId="{6D9C2C32-0593-4D54-9AF5-190571D41758}" type="pres">
      <dgm:prSet presAssocID="{AC76A0C3-E3B4-42EC-A069-BA3D9722D0A3}" presName="sp" presStyleCnt="0"/>
      <dgm:spPr/>
    </dgm:pt>
    <dgm:pt modelId="{90BC70C4-ABAB-452F-B603-928A7E9B17FE}" type="pres">
      <dgm:prSet presAssocID="{CD13A533-3D53-4CB7-8717-25A8CB61F7E5}" presName="linNode" presStyleCnt="0"/>
      <dgm:spPr/>
    </dgm:pt>
    <dgm:pt modelId="{92ED4A6C-63A6-4251-B4F4-B0D545A6DF27}" type="pres">
      <dgm:prSet presAssocID="{CD13A533-3D53-4CB7-8717-25A8CB61F7E5}" presName="parentText" presStyleLbl="node1" presStyleIdx="2" presStyleCnt="3" custScaleX="263310">
        <dgm:presLayoutVars>
          <dgm:chMax val="1"/>
          <dgm:bulletEnabled val="1"/>
        </dgm:presLayoutVars>
      </dgm:prSet>
      <dgm:spPr/>
    </dgm:pt>
  </dgm:ptLst>
  <dgm:cxnLst>
    <dgm:cxn modelId="{66F4AD09-7742-47EB-8256-5BCDF26C08DA}" srcId="{CB8F3C58-DA50-479E-AD0F-469B9A083643}" destId="{CD13A533-3D53-4CB7-8717-25A8CB61F7E5}" srcOrd="2" destOrd="0" parTransId="{37CD4FA4-36EA-41A6-BEF8-5061874359A9}" sibTransId="{49CBBC17-8C5F-4DD4-84E7-2F91402F6434}"/>
    <dgm:cxn modelId="{29BE8028-5DC9-42A3-9893-1087955DA1AE}" type="presOf" srcId="{CD13A533-3D53-4CB7-8717-25A8CB61F7E5}" destId="{92ED4A6C-63A6-4251-B4F4-B0D545A6DF27}" srcOrd="0" destOrd="0" presId="urn:microsoft.com/office/officeart/2005/8/layout/vList5"/>
    <dgm:cxn modelId="{26380C33-5690-4B16-9523-78352522954C}" srcId="{CB8F3C58-DA50-479E-AD0F-469B9A083643}" destId="{FF14872E-1218-4164-A108-356AEC5A694A}" srcOrd="0" destOrd="0" parTransId="{C1EF4119-4158-4B4C-BB53-8CFF39F419CF}" sibTransId="{DC6A879A-62E6-4BA1-AE37-493B048FD972}"/>
    <dgm:cxn modelId="{1C95123D-814E-49E0-9424-952B99E8527D}" type="presOf" srcId="{CB8F3C58-DA50-479E-AD0F-469B9A083643}" destId="{034273EF-1094-43E1-AEB1-BF0DD7BCE773}" srcOrd="0" destOrd="0" presId="urn:microsoft.com/office/officeart/2005/8/layout/vList5"/>
    <dgm:cxn modelId="{830CE365-829E-4CCA-BDC8-25F54CF53D08}" srcId="{CB8F3C58-DA50-479E-AD0F-469B9A083643}" destId="{753DC395-C421-434E-BAE8-E969CA128C2C}" srcOrd="1" destOrd="0" parTransId="{7CC587B8-4788-4BE4-B2B2-70DF9B6A64F9}" sibTransId="{AC76A0C3-E3B4-42EC-A069-BA3D9722D0A3}"/>
    <dgm:cxn modelId="{D96F36C1-17E1-43A1-A196-7B44E30AA368}" type="presOf" srcId="{FF14872E-1218-4164-A108-356AEC5A694A}" destId="{CCDEE59F-7C68-43BD-BD97-0E7B8A4E1255}" srcOrd="0" destOrd="0" presId="urn:microsoft.com/office/officeart/2005/8/layout/vList5"/>
    <dgm:cxn modelId="{EB750CD5-0C2F-434A-A89E-F5BA96E9703E}" type="presOf" srcId="{753DC395-C421-434E-BAE8-E969CA128C2C}" destId="{3B1D7F75-57FA-4DC2-BA23-1C4BB6796A45}" srcOrd="0" destOrd="0" presId="urn:microsoft.com/office/officeart/2005/8/layout/vList5"/>
    <dgm:cxn modelId="{F23B9CBD-E6F5-4705-9E8C-AD4D77FC0172}" type="presParOf" srcId="{034273EF-1094-43E1-AEB1-BF0DD7BCE773}" destId="{A362039B-47F9-432D-922A-7B7886FB3A7E}" srcOrd="0" destOrd="0" presId="urn:microsoft.com/office/officeart/2005/8/layout/vList5"/>
    <dgm:cxn modelId="{38866495-73B1-4DC4-B4A9-3EE51616DB63}" type="presParOf" srcId="{A362039B-47F9-432D-922A-7B7886FB3A7E}" destId="{CCDEE59F-7C68-43BD-BD97-0E7B8A4E1255}" srcOrd="0" destOrd="0" presId="urn:microsoft.com/office/officeart/2005/8/layout/vList5"/>
    <dgm:cxn modelId="{C05B4849-751A-4315-B37D-CBFBE77FCF4E}" type="presParOf" srcId="{034273EF-1094-43E1-AEB1-BF0DD7BCE773}" destId="{BA67593D-2365-4941-A720-698D9815B432}" srcOrd="1" destOrd="0" presId="urn:microsoft.com/office/officeart/2005/8/layout/vList5"/>
    <dgm:cxn modelId="{8A2BD5C4-71B5-41C8-9DA6-1EE5BC22B3CA}" type="presParOf" srcId="{034273EF-1094-43E1-AEB1-BF0DD7BCE773}" destId="{DC7209DA-4162-41D7-A475-B358D1D23975}" srcOrd="2" destOrd="0" presId="urn:microsoft.com/office/officeart/2005/8/layout/vList5"/>
    <dgm:cxn modelId="{FC07FCCA-1B16-488D-909E-31CFDD166DA6}" type="presParOf" srcId="{DC7209DA-4162-41D7-A475-B358D1D23975}" destId="{3B1D7F75-57FA-4DC2-BA23-1C4BB6796A45}" srcOrd="0" destOrd="0" presId="urn:microsoft.com/office/officeart/2005/8/layout/vList5"/>
    <dgm:cxn modelId="{D3E34836-56A3-4AA6-9A95-A9DD3835B8CC}" type="presParOf" srcId="{034273EF-1094-43E1-AEB1-BF0DD7BCE773}" destId="{6D9C2C32-0593-4D54-9AF5-190571D41758}" srcOrd="3" destOrd="0" presId="urn:microsoft.com/office/officeart/2005/8/layout/vList5"/>
    <dgm:cxn modelId="{BF7535A1-F9BF-4C91-8616-7C498D9D7B26}" type="presParOf" srcId="{034273EF-1094-43E1-AEB1-BF0DD7BCE773}" destId="{90BC70C4-ABAB-452F-B603-928A7E9B17FE}" srcOrd="4" destOrd="0" presId="urn:microsoft.com/office/officeart/2005/8/layout/vList5"/>
    <dgm:cxn modelId="{474E6718-E843-4D9F-BB28-597F13D8BB60}" type="presParOf" srcId="{90BC70C4-ABAB-452F-B603-928A7E9B17FE}" destId="{92ED4A6C-63A6-4251-B4F4-B0D545A6DF2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8F3C58-DA50-479E-AD0F-469B9A083643}"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CO"/>
        </a:p>
      </dgm:t>
    </dgm:pt>
    <dgm:pt modelId="{FF14872E-1218-4164-A108-356AEC5A694A}">
      <dgm:prSet phldrT="[Texto]" custT="1"/>
      <dgm:spPr/>
      <dgm:t>
        <a:bodyPr/>
        <a:lstStyle/>
        <a:p>
          <a:pPr algn="just"/>
          <a:r>
            <a:rPr lang="es-CO" sz="1800" dirty="0">
              <a:solidFill>
                <a:schemeClr val="tx1"/>
              </a:solidFill>
            </a:rPr>
            <a:t>La Universidad cuenta con el </a:t>
          </a:r>
          <a:r>
            <a:rPr lang="es-CO" sz="1800" b="1" dirty="0">
              <a:solidFill>
                <a:schemeClr val="tx1"/>
              </a:solidFill>
            </a:rPr>
            <a:t>82% </a:t>
          </a:r>
          <a:r>
            <a:rPr lang="es-CO" sz="1800" dirty="0">
              <a:solidFill>
                <a:schemeClr val="tx1"/>
              </a:solidFill>
            </a:rPr>
            <a:t>de sus pregrados con acreditación de alta calidad y con el </a:t>
          </a:r>
          <a:r>
            <a:rPr lang="es-CO" sz="1800" b="1" dirty="0">
              <a:solidFill>
                <a:schemeClr val="tx1"/>
              </a:solidFill>
            </a:rPr>
            <a:t>56% </a:t>
          </a:r>
          <a:r>
            <a:rPr lang="es-CO" sz="1800" dirty="0">
              <a:solidFill>
                <a:schemeClr val="tx1"/>
              </a:solidFill>
            </a:rPr>
            <a:t>de los posgrados con dicho reconocimiento. En la actualidad el </a:t>
          </a:r>
          <a:r>
            <a:rPr lang="es-CO" sz="1800" b="1" dirty="0">
              <a:solidFill>
                <a:schemeClr val="tx1"/>
              </a:solidFill>
            </a:rPr>
            <a:t>82</a:t>
          </a:r>
          <a:r>
            <a:rPr lang="es-CO" sz="1800" dirty="0">
              <a:solidFill>
                <a:schemeClr val="tx1"/>
              </a:solidFill>
            </a:rPr>
            <a:t>% de la totalidad de los programas.</a:t>
          </a:r>
          <a:endParaRPr lang="es-CO" sz="1600" dirty="0"/>
        </a:p>
      </dgm:t>
    </dgm:pt>
    <dgm:pt modelId="{C1EF4119-4158-4B4C-BB53-8CFF39F419CF}" type="parTrans" cxnId="{26380C33-5690-4B16-9523-78352522954C}">
      <dgm:prSet/>
      <dgm:spPr/>
      <dgm:t>
        <a:bodyPr/>
        <a:lstStyle/>
        <a:p>
          <a:endParaRPr lang="es-CO"/>
        </a:p>
      </dgm:t>
    </dgm:pt>
    <dgm:pt modelId="{DC6A879A-62E6-4BA1-AE37-493B048FD972}" type="sibTrans" cxnId="{26380C33-5690-4B16-9523-78352522954C}">
      <dgm:prSet/>
      <dgm:spPr/>
      <dgm:t>
        <a:bodyPr/>
        <a:lstStyle/>
        <a:p>
          <a:endParaRPr lang="es-CO"/>
        </a:p>
      </dgm:t>
    </dgm:pt>
    <dgm:pt modelId="{CD13A533-3D53-4CB7-8717-25A8CB61F7E5}">
      <dgm:prSet phldrT="[Texto]" custT="1"/>
      <dgm:spPr/>
      <dgm:t>
        <a:bodyPr/>
        <a:lstStyle/>
        <a:p>
          <a:pPr algn="just"/>
          <a:r>
            <a:rPr lang="es-CO" sz="1800" dirty="0">
              <a:solidFill>
                <a:schemeClr val="tx1"/>
              </a:solidFill>
            </a:rPr>
            <a:t>Según el MIDE (Modelo de indicadores del desempeño de la educación), en el grupo de las universidades especializadas, la UPN ocupa el segundo lugar en el componente de Investigación, es tercera en el componente de Docencia y quinta en el componente de Entorno.</a:t>
          </a:r>
          <a:endParaRPr lang="es-CO" sz="1800" dirty="0"/>
        </a:p>
      </dgm:t>
    </dgm:pt>
    <dgm:pt modelId="{49CBBC17-8C5F-4DD4-84E7-2F91402F6434}" type="sibTrans" cxnId="{66F4AD09-7742-47EB-8256-5BCDF26C08DA}">
      <dgm:prSet/>
      <dgm:spPr/>
      <dgm:t>
        <a:bodyPr/>
        <a:lstStyle/>
        <a:p>
          <a:endParaRPr lang="es-CO"/>
        </a:p>
      </dgm:t>
    </dgm:pt>
    <dgm:pt modelId="{37CD4FA4-36EA-41A6-BEF8-5061874359A9}" type="parTrans" cxnId="{66F4AD09-7742-47EB-8256-5BCDF26C08DA}">
      <dgm:prSet/>
      <dgm:spPr/>
      <dgm:t>
        <a:bodyPr/>
        <a:lstStyle/>
        <a:p>
          <a:endParaRPr lang="es-CO"/>
        </a:p>
      </dgm:t>
    </dgm:pt>
    <dgm:pt modelId="{034273EF-1094-43E1-AEB1-BF0DD7BCE773}" type="pres">
      <dgm:prSet presAssocID="{CB8F3C58-DA50-479E-AD0F-469B9A083643}" presName="Name0" presStyleCnt="0">
        <dgm:presLayoutVars>
          <dgm:dir/>
          <dgm:animLvl val="lvl"/>
          <dgm:resizeHandles val="exact"/>
        </dgm:presLayoutVars>
      </dgm:prSet>
      <dgm:spPr/>
    </dgm:pt>
    <dgm:pt modelId="{A362039B-47F9-432D-922A-7B7886FB3A7E}" type="pres">
      <dgm:prSet presAssocID="{FF14872E-1218-4164-A108-356AEC5A694A}" presName="linNode" presStyleCnt="0"/>
      <dgm:spPr/>
    </dgm:pt>
    <dgm:pt modelId="{CCDEE59F-7C68-43BD-BD97-0E7B8A4E1255}" type="pres">
      <dgm:prSet presAssocID="{FF14872E-1218-4164-A108-356AEC5A694A}" presName="parentText" presStyleLbl="node1" presStyleIdx="0" presStyleCnt="2" custScaleX="263310">
        <dgm:presLayoutVars>
          <dgm:chMax val="1"/>
          <dgm:bulletEnabled val="1"/>
        </dgm:presLayoutVars>
      </dgm:prSet>
      <dgm:spPr/>
    </dgm:pt>
    <dgm:pt modelId="{BA67593D-2365-4941-A720-698D9815B432}" type="pres">
      <dgm:prSet presAssocID="{DC6A879A-62E6-4BA1-AE37-493B048FD972}" presName="sp" presStyleCnt="0"/>
      <dgm:spPr/>
    </dgm:pt>
    <dgm:pt modelId="{90BC70C4-ABAB-452F-B603-928A7E9B17FE}" type="pres">
      <dgm:prSet presAssocID="{CD13A533-3D53-4CB7-8717-25A8CB61F7E5}" presName="linNode" presStyleCnt="0"/>
      <dgm:spPr/>
    </dgm:pt>
    <dgm:pt modelId="{92ED4A6C-63A6-4251-B4F4-B0D545A6DF27}" type="pres">
      <dgm:prSet presAssocID="{CD13A533-3D53-4CB7-8717-25A8CB61F7E5}" presName="parentText" presStyleLbl="node1" presStyleIdx="1" presStyleCnt="2" custScaleX="263310">
        <dgm:presLayoutVars>
          <dgm:chMax val="1"/>
          <dgm:bulletEnabled val="1"/>
        </dgm:presLayoutVars>
      </dgm:prSet>
      <dgm:spPr/>
    </dgm:pt>
  </dgm:ptLst>
  <dgm:cxnLst>
    <dgm:cxn modelId="{66F4AD09-7742-47EB-8256-5BCDF26C08DA}" srcId="{CB8F3C58-DA50-479E-AD0F-469B9A083643}" destId="{CD13A533-3D53-4CB7-8717-25A8CB61F7E5}" srcOrd="1" destOrd="0" parTransId="{37CD4FA4-36EA-41A6-BEF8-5061874359A9}" sibTransId="{49CBBC17-8C5F-4DD4-84E7-2F91402F6434}"/>
    <dgm:cxn modelId="{29BE8028-5DC9-42A3-9893-1087955DA1AE}" type="presOf" srcId="{CD13A533-3D53-4CB7-8717-25A8CB61F7E5}" destId="{92ED4A6C-63A6-4251-B4F4-B0D545A6DF27}" srcOrd="0" destOrd="0" presId="urn:microsoft.com/office/officeart/2005/8/layout/vList5"/>
    <dgm:cxn modelId="{26380C33-5690-4B16-9523-78352522954C}" srcId="{CB8F3C58-DA50-479E-AD0F-469B9A083643}" destId="{FF14872E-1218-4164-A108-356AEC5A694A}" srcOrd="0" destOrd="0" parTransId="{C1EF4119-4158-4B4C-BB53-8CFF39F419CF}" sibTransId="{DC6A879A-62E6-4BA1-AE37-493B048FD972}"/>
    <dgm:cxn modelId="{1C95123D-814E-49E0-9424-952B99E8527D}" type="presOf" srcId="{CB8F3C58-DA50-479E-AD0F-469B9A083643}" destId="{034273EF-1094-43E1-AEB1-BF0DD7BCE773}" srcOrd="0" destOrd="0" presId="urn:microsoft.com/office/officeart/2005/8/layout/vList5"/>
    <dgm:cxn modelId="{D96F36C1-17E1-43A1-A196-7B44E30AA368}" type="presOf" srcId="{FF14872E-1218-4164-A108-356AEC5A694A}" destId="{CCDEE59F-7C68-43BD-BD97-0E7B8A4E1255}" srcOrd="0" destOrd="0" presId="urn:microsoft.com/office/officeart/2005/8/layout/vList5"/>
    <dgm:cxn modelId="{F23B9CBD-E6F5-4705-9E8C-AD4D77FC0172}" type="presParOf" srcId="{034273EF-1094-43E1-AEB1-BF0DD7BCE773}" destId="{A362039B-47F9-432D-922A-7B7886FB3A7E}" srcOrd="0" destOrd="0" presId="urn:microsoft.com/office/officeart/2005/8/layout/vList5"/>
    <dgm:cxn modelId="{38866495-73B1-4DC4-B4A9-3EE51616DB63}" type="presParOf" srcId="{A362039B-47F9-432D-922A-7B7886FB3A7E}" destId="{CCDEE59F-7C68-43BD-BD97-0E7B8A4E1255}" srcOrd="0" destOrd="0" presId="urn:microsoft.com/office/officeart/2005/8/layout/vList5"/>
    <dgm:cxn modelId="{C05B4849-751A-4315-B37D-CBFBE77FCF4E}" type="presParOf" srcId="{034273EF-1094-43E1-AEB1-BF0DD7BCE773}" destId="{BA67593D-2365-4941-A720-698D9815B432}" srcOrd="1" destOrd="0" presId="urn:microsoft.com/office/officeart/2005/8/layout/vList5"/>
    <dgm:cxn modelId="{BF7535A1-F9BF-4C91-8616-7C498D9D7B26}" type="presParOf" srcId="{034273EF-1094-43E1-AEB1-BF0DD7BCE773}" destId="{90BC70C4-ABAB-452F-B603-928A7E9B17FE}" srcOrd="2" destOrd="0" presId="urn:microsoft.com/office/officeart/2005/8/layout/vList5"/>
    <dgm:cxn modelId="{474E6718-E843-4D9F-BB28-597F13D8BB60}" type="presParOf" srcId="{90BC70C4-ABAB-452F-B603-928A7E9B17FE}" destId="{92ED4A6C-63A6-4251-B4F4-B0D545A6DF2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EF5AAD-AB2F-4A2B-8095-E446A8BFC245}" type="doc">
      <dgm:prSet loTypeId="urn:microsoft.com/office/officeart/2005/8/layout/cycle3" loCatId="cycle" qsTypeId="urn:microsoft.com/office/officeart/2005/8/quickstyle/3d2#1" qsCatId="3D" csTypeId="urn:microsoft.com/office/officeart/2005/8/colors/accent1_2" csCatId="accent1" phldr="1"/>
      <dgm:spPr/>
      <dgm:t>
        <a:bodyPr/>
        <a:lstStyle/>
        <a:p>
          <a:endParaRPr lang="es-CO"/>
        </a:p>
      </dgm:t>
    </dgm:pt>
    <dgm:pt modelId="{A11D84F2-EDAD-4B68-AD07-86F0276F7C06}">
      <dgm:prSet phldrT="[Texto]" custT="1"/>
      <dgm:spPr>
        <a:solidFill>
          <a:srgbClr val="00B0F0"/>
        </a:solidFill>
      </dgm:spPr>
      <dgm:t>
        <a:bodyPr/>
        <a:lstStyle/>
        <a:p>
          <a:pPr algn="ctr"/>
          <a:r>
            <a:rPr lang="es-CO" sz="1400" dirty="0">
              <a:solidFill>
                <a:schemeClr val="tx1"/>
              </a:solidFill>
            </a:rPr>
            <a:t>1. Desarrollo y seguimiento del plan de mejoramiento</a:t>
          </a:r>
        </a:p>
        <a:p>
          <a:pPr algn="ctr"/>
          <a:r>
            <a:rPr lang="es-CO" sz="1400" dirty="0">
              <a:solidFill>
                <a:schemeClr val="tx1"/>
              </a:solidFill>
            </a:rPr>
            <a:t>(2015-2018)</a:t>
          </a:r>
        </a:p>
      </dgm:t>
    </dgm:pt>
    <dgm:pt modelId="{2AE0AE40-8986-4B12-B6C6-B0CB6A40B14F}" type="parTrans" cxnId="{14D484A2-CA0F-4ED5-8CBD-75C0EB9CCD0F}">
      <dgm:prSet/>
      <dgm:spPr/>
      <dgm:t>
        <a:bodyPr/>
        <a:lstStyle/>
        <a:p>
          <a:pPr algn="ctr"/>
          <a:endParaRPr lang="es-CO"/>
        </a:p>
      </dgm:t>
    </dgm:pt>
    <dgm:pt modelId="{1F272CF5-65B9-4976-894C-C5D6EF575CEF}" type="sibTrans" cxnId="{14D484A2-CA0F-4ED5-8CBD-75C0EB9CCD0F}">
      <dgm:prSet/>
      <dgm:spPr/>
      <dgm:t>
        <a:bodyPr/>
        <a:lstStyle/>
        <a:p>
          <a:pPr algn="ctr"/>
          <a:endParaRPr lang="es-CO"/>
        </a:p>
      </dgm:t>
    </dgm:pt>
    <dgm:pt modelId="{C73C9C87-3652-48AC-B516-0E859EFD5B5E}">
      <dgm:prSet phldrT="[Texto]" custT="1"/>
      <dgm:spPr>
        <a:solidFill>
          <a:srgbClr val="00B0F0"/>
        </a:solidFill>
      </dgm:spPr>
      <dgm:t>
        <a:bodyPr/>
        <a:lstStyle/>
        <a:p>
          <a:pPr algn="ctr"/>
          <a:r>
            <a:rPr lang="es-CO" sz="1400" dirty="0">
              <a:solidFill>
                <a:schemeClr val="tx1"/>
              </a:solidFill>
            </a:rPr>
            <a:t>2. Organización y desarrollo de la autoevaluación del periodo 2014-2018</a:t>
          </a:r>
        </a:p>
      </dgm:t>
    </dgm:pt>
    <dgm:pt modelId="{1E8BBA8B-4CCE-4642-ABF6-1CED1A93407D}" type="parTrans" cxnId="{193C56BC-9584-4AF9-9521-BAB0E0E17E81}">
      <dgm:prSet/>
      <dgm:spPr/>
      <dgm:t>
        <a:bodyPr/>
        <a:lstStyle/>
        <a:p>
          <a:pPr algn="ctr"/>
          <a:endParaRPr lang="es-CO"/>
        </a:p>
      </dgm:t>
    </dgm:pt>
    <dgm:pt modelId="{2A4D8288-CC00-4889-A91E-E2BEBB5BF595}" type="sibTrans" cxnId="{193C56BC-9584-4AF9-9521-BAB0E0E17E81}">
      <dgm:prSet/>
      <dgm:spPr/>
      <dgm:t>
        <a:bodyPr/>
        <a:lstStyle/>
        <a:p>
          <a:pPr algn="ctr"/>
          <a:endParaRPr lang="es-CO"/>
        </a:p>
      </dgm:t>
    </dgm:pt>
    <dgm:pt modelId="{8C52D01E-6419-49D1-B15C-E83AEA1F8CE5}">
      <dgm:prSet phldrT="[Texto]" custT="1"/>
      <dgm:spPr>
        <a:solidFill>
          <a:srgbClr val="00B0F0"/>
        </a:solidFill>
      </dgm:spPr>
      <dgm:t>
        <a:bodyPr/>
        <a:lstStyle/>
        <a:p>
          <a:pPr algn="ctr"/>
          <a:r>
            <a:rPr lang="es-CO" sz="1400" dirty="0">
              <a:solidFill>
                <a:schemeClr val="tx1"/>
              </a:solidFill>
            </a:rPr>
            <a:t>3. Socialización con la comunidad universitaria</a:t>
          </a:r>
        </a:p>
      </dgm:t>
    </dgm:pt>
    <dgm:pt modelId="{58346299-4B67-4B3B-AE32-AB19801FF478}" type="parTrans" cxnId="{C8923C91-40B3-4FF9-BFCC-36126555502A}">
      <dgm:prSet/>
      <dgm:spPr/>
      <dgm:t>
        <a:bodyPr/>
        <a:lstStyle/>
        <a:p>
          <a:pPr algn="ctr"/>
          <a:endParaRPr lang="es-CO"/>
        </a:p>
      </dgm:t>
    </dgm:pt>
    <dgm:pt modelId="{B11879B9-C42D-4DD8-A398-7403410421BE}" type="sibTrans" cxnId="{C8923C91-40B3-4FF9-BFCC-36126555502A}">
      <dgm:prSet/>
      <dgm:spPr/>
      <dgm:t>
        <a:bodyPr/>
        <a:lstStyle/>
        <a:p>
          <a:pPr algn="ctr"/>
          <a:endParaRPr lang="es-CO"/>
        </a:p>
      </dgm:t>
    </dgm:pt>
    <dgm:pt modelId="{9B2F4CC9-DA8F-48F6-BE3A-8AAEBA24C6B0}">
      <dgm:prSet phldrT="[Texto]" custT="1"/>
      <dgm:spPr>
        <a:solidFill>
          <a:srgbClr val="00B0F0"/>
        </a:solidFill>
      </dgm:spPr>
      <dgm:t>
        <a:bodyPr/>
        <a:lstStyle/>
        <a:p>
          <a:pPr algn="ctr"/>
          <a:r>
            <a:rPr lang="es-CO" sz="1400" dirty="0">
              <a:solidFill>
                <a:schemeClr val="tx1"/>
              </a:solidFill>
            </a:rPr>
            <a:t>4. Construcción del nuevo plan de mejoramiento</a:t>
          </a:r>
        </a:p>
      </dgm:t>
    </dgm:pt>
    <dgm:pt modelId="{071D833C-88C1-4AEA-B856-BCA94C4B08C8}" type="parTrans" cxnId="{1DF8874D-7DE8-475A-B2EF-0172D2773B0B}">
      <dgm:prSet/>
      <dgm:spPr/>
      <dgm:t>
        <a:bodyPr/>
        <a:lstStyle/>
        <a:p>
          <a:pPr algn="ctr"/>
          <a:endParaRPr lang="es-CO"/>
        </a:p>
      </dgm:t>
    </dgm:pt>
    <dgm:pt modelId="{7CA61CBD-C09A-42B1-9A08-6CBE5E29C808}" type="sibTrans" cxnId="{1DF8874D-7DE8-475A-B2EF-0172D2773B0B}">
      <dgm:prSet/>
      <dgm:spPr/>
      <dgm:t>
        <a:bodyPr/>
        <a:lstStyle/>
        <a:p>
          <a:pPr algn="ctr"/>
          <a:endParaRPr lang="es-CO"/>
        </a:p>
      </dgm:t>
    </dgm:pt>
    <dgm:pt modelId="{58EF0429-37CF-439C-B4A9-6EF2B78515D2}">
      <dgm:prSet phldrT="[Texto]" custT="1"/>
      <dgm:spPr>
        <a:solidFill>
          <a:srgbClr val="00B0F0"/>
        </a:solidFill>
      </dgm:spPr>
      <dgm:t>
        <a:bodyPr/>
        <a:lstStyle/>
        <a:p>
          <a:pPr algn="ctr"/>
          <a:r>
            <a:rPr lang="es-CO" sz="1400" dirty="0">
              <a:solidFill>
                <a:schemeClr val="tx1"/>
              </a:solidFill>
            </a:rPr>
            <a:t>5. Consolidación de los informes de la autoevaluación institucional</a:t>
          </a:r>
        </a:p>
      </dgm:t>
    </dgm:pt>
    <dgm:pt modelId="{E5B20719-54B6-484A-9F06-D3DEE4F7AFF8}" type="parTrans" cxnId="{B36F33A1-DE6F-4ADF-B1E7-EF692F97425A}">
      <dgm:prSet/>
      <dgm:spPr/>
      <dgm:t>
        <a:bodyPr/>
        <a:lstStyle/>
        <a:p>
          <a:pPr algn="ctr"/>
          <a:endParaRPr lang="es-CO"/>
        </a:p>
      </dgm:t>
    </dgm:pt>
    <dgm:pt modelId="{6A65B5EC-A819-4F2B-ADCC-0E0BF6B704AF}" type="sibTrans" cxnId="{B36F33A1-DE6F-4ADF-B1E7-EF692F97425A}">
      <dgm:prSet/>
      <dgm:spPr/>
      <dgm:t>
        <a:bodyPr/>
        <a:lstStyle/>
        <a:p>
          <a:pPr algn="ctr"/>
          <a:endParaRPr lang="es-CO"/>
        </a:p>
      </dgm:t>
    </dgm:pt>
    <dgm:pt modelId="{2867E237-40E4-4335-81B3-4C72F413F4A6}" type="pres">
      <dgm:prSet presAssocID="{27EF5AAD-AB2F-4A2B-8095-E446A8BFC245}" presName="Name0" presStyleCnt="0">
        <dgm:presLayoutVars>
          <dgm:dir/>
          <dgm:resizeHandles val="exact"/>
        </dgm:presLayoutVars>
      </dgm:prSet>
      <dgm:spPr/>
    </dgm:pt>
    <dgm:pt modelId="{27A73C78-50E8-4B4D-BBE1-60CE8CF04B9B}" type="pres">
      <dgm:prSet presAssocID="{27EF5AAD-AB2F-4A2B-8095-E446A8BFC245}" presName="cycle" presStyleCnt="0"/>
      <dgm:spPr/>
    </dgm:pt>
    <dgm:pt modelId="{3B23DF7A-7CDD-482D-84A1-62B55305BB55}" type="pres">
      <dgm:prSet presAssocID="{A11D84F2-EDAD-4B68-AD07-86F0276F7C06}" presName="nodeFirstNode" presStyleLbl="node1" presStyleIdx="0" presStyleCnt="5">
        <dgm:presLayoutVars>
          <dgm:bulletEnabled val="1"/>
        </dgm:presLayoutVars>
      </dgm:prSet>
      <dgm:spPr/>
    </dgm:pt>
    <dgm:pt modelId="{F6561D4D-2F39-4F89-A5B0-9C9979A7A3D9}" type="pres">
      <dgm:prSet presAssocID="{1F272CF5-65B9-4976-894C-C5D6EF575CEF}" presName="sibTransFirstNode" presStyleLbl="bgShp" presStyleIdx="0" presStyleCnt="1" custLinFactNeighborX="344" custLinFactNeighborY="-871"/>
      <dgm:spPr/>
    </dgm:pt>
    <dgm:pt modelId="{4972C9AB-024E-4F30-8265-F0E28032C3DA}" type="pres">
      <dgm:prSet presAssocID="{C73C9C87-3652-48AC-B516-0E859EFD5B5E}" presName="nodeFollowingNodes" presStyleLbl="node1" presStyleIdx="1" presStyleCnt="5" custScaleX="94561" custRadScaleRad="139379" custRadScaleInc="14596">
        <dgm:presLayoutVars>
          <dgm:bulletEnabled val="1"/>
        </dgm:presLayoutVars>
      </dgm:prSet>
      <dgm:spPr/>
    </dgm:pt>
    <dgm:pt modelId="{DF36A314-3018-43DA-93C5-0F3A2B6909FB}" type="pres">
      <dgm:prSet presAssocID="{8C52D01E-6419-49D1-B15C-E83AEA1F8CE5}" presName="nodeFollowingNodes" presStyleLbl="node1" presStyleIdx="2" presStyleCnt="5" custRadScaleRad="135461" custRadScaleInc="-41058">
        <dgm:presLayoutVars>
          <dgm:bulletEnabled val="1"/>
        </dgm:presLayoutVars>
      </dgm:prSet>
      <dgm:spPr/>
    </dgm:pt>
    <dgm:pt modelId="{D0911783-C03E-4EFA-A739-DCC0025B79F2}" type="pres">
      <dgm:prSet presAssocID="{9B2F4CC9-DA8F-48F6-BE3A-8AAEBA24C6B0}" presName="nodeFollowingNodes" presStyleLbl="node1" presStyleIdx="3" presStyleCnt="5" custRadScaleRad="128683" custRadScaleInc="38939">
        <dgm:presLayoutVars>
          <dgm:bulletEnabled val="1"/>
        </dgm:presLayoutVars>
      </dgm:prSet>
      <dgm:spPr/>
    </dgm:pt>
    <dgm:pt modelId="{AF381F33-B219-4586-99A4-36CF716F277E}" type="pres">
      <dgm:prSet presAssocID="{58EF0429-37CF-439C-B4A9-6EF2B78515D2}" presName="nodeFollowingNodes" presStyleLbl="node1" presStyleIdx="4" presStyleCnt="5" custRadScaleRad="140973" custRadScaleInc="-15647">
        <dgm:presLayoutVars>
          <dgm:bulletEnabled val="1"/>
        </dgm:presLayoutVars>
      </dgm:prSet>
      <dgm:spPr/>
    </dgm:pt>
  </dgm:ptLst>
  <dgm:cxnLst>
    <dgm:cxn modelId="{366D3C10-03EE-4276-ADBA-8E6DE0169DAD}" type="presOf" srcId="{1F272CF5-65B9-4976-894C-C5D6EF575CEF}" destId="{F6561D4D-2F39-4F89-A5B0-9C9979A7A3D9}" srcOrd="0" destOrd="0" presId="urn:microsoft.com/office/officeart/2005/8/layout/cycle3"/>
    <dgm:cxn modelId="{2CF37B10-E18F-4EF7-A980-1692B279BA14}" type="presOf" srcId="{A11D84F2-EDAD-4B68-AD07-86F0276F7C06}" destId="{3B23DF7A-7CDD-482D-84A1-62B55305BB55}" srcOrd="0" destOrd="0" presId="urn:microsoft.com/office/officeart/2005/8/layout/cycle3"/>
    <dgm:cxn modelId="{1DF8874D-7DE8-475A-B2EF-0172D2773B0B}" srcId="{27EF5AAD-AB2F-4A2B-8095-E446A8BFC245}" destId="{9B2F4CC9-DA8F-48F6-BE3A-8AAEBA24C6B0}" srcOrd="3" destOrd="0" parTransId="{071D833C-88C1-4AEA-B856-BCA94C4B08C8}" sibTransId="{7CA61CBD-C09A-42B1-9A08-6CBE5E29C808}"/>
    <dgm:cxn modelId="{3BAF7B90-AA48-473B-A591-38E75E9E218D}" type="presOf" srcId="{8C52D01E-6419-49D1-B15C-E83AEA1F8CE5}" destId="{DF36A314-3018-43DA-93C5-0F3A2B6909FB}" srcOrd="0" destOrd="0" presId="urn:microsoft.com/office/officeart/2005/8/layout/cycle3"/>
    <dgm:cxn modelId="{C8923C91-40B3-4FF9-BFCC-36126555502A}" srcId="{27EF5AAD-AB2F-4A2B-8095-E446A8BFC245}" destId="{8C52D01E-6419-49D1-B15C-E83AEA1F8CE5}" srcOrd="2" destOrd="0" parTransId="{58346299-4B67-4B3B-AE32-AB19801FF478}" sibTransId="{B11879B9-C42D-4DD8-A398-7403410421BE}"/>
    <dgm:cxn modelId="{B36F33A1-DE6F-4ADF-B1E7-EF692F97425A}" srcId="{27EF5AAD-AB2F-4A2B-8095-E446A8BFC245}" destId="{58EF0429-37CF-439C-B4A9-6EF2B78515D2}" srcOrd="4" destOrd="0" parTransId="{E5B20719-54B6-484A-9F06-D3DEE4F7AFF8}" sibTransId="{6A65B5EC-A819-4F2B-ADCC-0E0BF6B704AF}"/>
    <dgm:cxn modelId="{14D484A2-CA0F-4ED5-8CBD-75C0EB9CCD0F}" srcId="{27EF5AAD-AB2F-4A2B-8095-E446A8BFC245}" destId="{A11D84F2-EDAD-4B68-AD07-86F0276F7C06}" srcOrd="0" destOrd="0" parTransId="{2AE0AE40-8986-4B12-B6C6-B0CB6A40B14F}" sibTransId="{1F272CF5-65B9-4976-894C-C5D6EF575CEF}"/>
    <dgm:cxn modelId="{193C56BC-9584-4AF9-9521-BAB0E0E17E81}" srcId="{27EF5AAD-AB2F-4A2B-8095-E446A8BFC245}" destId="{C73C9C87-3652-48AC-B516-0E859EFD5B5E}" srcOrd="1" destOrd="0" parTransId="{1E8BBA8B-4CCE-4642-ABF6-1CED1A93407D}" sibTransId="{2A4D8288-CC00-4889-A91E-E2BEBB5BF595}"/>
    <dgm:cxn modelId="{707097C2-CD0D-4950-B141-5DB0E6BAD976}" type="presOf" srcId="{9B2F4CC9-DA8F-48F6-BE3A-8AAEBA24C6B0}" destId="{D0911783-C03E-4EFA-A739-DCC0025B79F2}" srcOrd="0" destOrd="0" presId="urn:microsoft.com/office/officeart/2005/8/layout/cycle3"/>
    <dgm:cxn modelId="{8F87DBC5-EE5A-4BD7-92C6-BBB88184DADB}" type="presOf" srcId="{27EF5AAD-AB2F-4A2B-8095-E446A8BFC245}" destId="{2867E237-40E4-4335-81B3-4C72F413F4A6}" srcOrd="0" destOrd="0" presId="urn:microsoft.com/office/officeart/2005/8/layout/cycle3"/>
    <dgm:cxn modelId="{418285D4-98C8-4E47-A5EB-7C0F8B6B80F5}" type="presOf" srcId="{C73C9C87-3652-48AC-B516-0E859EFD5B5E}" destId="{4972C9AB-024E-4F30-8265-F0E28032C3DA}" srcOrd="0" destOrd="0" presId="urn:microsoft.com/office/officeart/2005/8/layout/cycle3"/>
    <dgm:cxn modelId="{F3DC93E5-E9D8-4EA3-ADFE-E7B77D5E4121}" type="presOf" srcId="{58EF0429-37CF-439C-B4A9-6EF2B78515D2}" destId="{AF381F33-B219-4586-99A4-36CF716F277E}" srcOrd="0" destOrd="0" presId="urn:microsoft.com/office/officeart/2005/8/layout/cycle3"/>
    <dgm:cxn modelId="{BBEF2135-6C61-40E3-83C7-D01ADF8C42D4}" type="presParOf" srcId="{2867E237-40E4-4335-81B3-4C72F413F4A6}" destId="{27A73C78-50E8-4B4D-BBE1-60CE8CF04B9B}" srcOrd="0" destOrd="0" presId="urn:microsoft.com/office/officeart/2005/8/layout/cycle3"/>
    <dgm:cxn modelId="{B1DB8F68-576D-4339-A90A-24E5D719D550}" type="presParOf" srcId="{27A73C78-50E8-4B4D-BBE1-60CE8CF04B9B}" destId="{3B23DF7A-7CDD-482D-84A1-62B55305BB55}" srcOrd="0" destOrd="0" presId="urn:microsoft.com/office/officeart/2005/8/layout/cycle3"/>
    <dgm:cxn modelId="{8E6604B4-EE8E-47CA-AEF4-E563CAD8CAD0}" type="presParOf" srcId="{27A73C78-50E8-4B4D-BBE1-60CE8CF04B9B}" destId="{F6561D4D-2F39-4F89-A5B0-9C9979A7A3D9}" srcOrd="1" destOrd="0" presId="urn:microsoft.com/office/officeart/2005/8/layout/cycle3"/>
    <dgm:cxn modelId="{C4C35020-506A-41B8-9A13-88D50AE97A2F}" type="presParOf" srcId="{27A73C78-50E8-4B4D-BBE1-60CE8CF04B9B}" destId="{4972C9AB-024E-4F30-8265-F0E28032C3DA}" srcOrd="2" destOrd="0" presId="urn:microsoft.com/office/officeart/2005/8/layout/cycle3"/>
    <dgm:cxn modelId="{FF35E9AA-C014-4BDE-B278-9FE107D80534}" type="presParOf" srcId="{27A73C78-50E8-4B4D-BBE1-60CE8CF04B9B}" destId="{DF36A314-3018-43DA-93C5-0F3A2B6909FB}" srcOrd="3" destOrd="0" presId="urn:microsoft.com/office/officeart/2005/8/layout/cycle3"/>
    <dgm:cxn modelId="{D45E7D6D-4D0E-4658-9D1C-ABB2BE334A57}" type="presParOf" srcId="{27A73C78-50E8-4B4D-BBE1-60CE8CF04B9B}" destId="{D0911783-C03E-4EFA-A739-DCC0025B79F2}" srcOrd="4" destOrd="0" presId="urn:microsoft.com/office/officeart/2005/8/layout/cycle3"/>
    <dgm:cxn modelId="{8411C027-7C50-4D00-8F89-2D474C6A34C6}" type="presParOf" srcId="{27A73C78-50E8-4B4D-BBE1-60CE8CF04B9B}" destId="{AF381F33-B219-4586-99A4-36CF716F277E}"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EE59F-7C68-43BD-BD97-0E7B8A4E1255}">
      <dsp:nvSpPr>
        <dsp:cNvPr id="0" name=""/>
        <dsp:cNvSpPr/>
      </dsp:nvSpPr>
      <dsp:spPr>
        <a:xfrm>
          <a:off x="214315" y="372"/>
          <a:ext cx="7800969" cy="112914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just" defTabSz="755650">
            <a:lnSpc>
              <a:spcPct val="90000"/>
            </a:lnSpc>
            <a:spcBef>
              <a:spcPct val="0"/>
            </a:spcBef>
            <a:spcAft>
              <a:spcPct val="35000"/>
            </a:spcAft>
            <a:buNone/>
          </a:pPr>
          <a:r>
            <a:rPr lang="es-CO" sz="1700" kern="1200" dirty="0">
              <a:solidFill>
                <a:schemeClr val="tx1"/>
              </a:solidFill>
            </a:rPr>
            <a:t>La UPN es la única IES del país, de carácter estatal y naturaleza pública, cuya misión se dirige exclusivamente a la formación de maestros y profesionales de la educación. </a:t>
          </a:r>
          <a:endParaRPr lang="es-CO" sz="1700" kern="1200" dirty="0"/>
        </a:p>
      </dsp:txBody>
      <dsp:txXfrm>
        <a:off x="269435" y="55492"/>
        <a:ext cx="7690729" cy="1018906"/>
      </dsp:txXfrm>
    </dsp:sp>
    <dsp:sp modelId="{3B1D7F75-57FA-4DC2-BA23-1C4BB6796A45}">
      <dsp:nvSpPr>
        <dsp:cNvPr id="0" name=""/>
        <dsp:cNvSpPr/>
      </dsp:nvSpPr>
      <dsp:spPr>
        <a:xfrm>
          <a:off x="214315" y="1185976"/>
          <a:ext cx="7800969" cy="82209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just" defTabSz="755650">
            <a:lnSpc>
              <a:spcPct val="90000"/>
            </a:lnSpc>
            <a:spcBef>
              <a:spcPct val="0"/>
            </a:spcBef>
            <a:spcAft>
              <a:spcPct val="35000"/>
            </a:spcAft>
            <a:buNone/>
          </a:pPr>
          <a:r>
            <a:rPr lang="es-CO" sz="1700" kern="1200" dirty="0">
              <a:solidFill>
                <a:schemeClr val="tx1"/>
              </a:solidFill>
            </a:rPr>
            <a:t>Hacemos parte del destacado grupo de las 52 IES con acreditación del alta calidad del país (de un total de 298, esto es, el 17% de IES vigentes a 2018).</a:t>
          </a:r>
          <a:r>
            <a:rPr lang="es-CO" sz="1600" kern="1200" dirty="0">
              <a:solidFill>
                <a:schemeClr val="tx1"/>
              </a:solidFill>
            </a:rPr>
            <a:t> </a:t>
          </a:r>
          <a:endParaRPr lang="es-CO" sz="1600" kern="1200" dirty="0"/>
        </a:p>
      </dsp:txBody>
      <dsp:txXfrm>
        <a:off x="254446" y="1226107"/>
        <a:ext cx="7720707" cy="741835"/>
      </dsp:txXfrm>
    </dsp:sp>
    <dsp:sp modelId="{92ED4A6C-63A6-4251-B4F4-B0D545A6DF27}">
      <dsp:nvSpPr>
        <dsp:cNvPr id="0" name=""/>
        <dsp:cNvSpPr/>
      </dsp:nvSpPr>
      <dsp:spPr>
        <a:xfrm>
          <a:off x="214315" y="2064531"/>
          <a:ext cx="7800969" cy="112914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just" defTabSz="755650">
            <a:lnSpc>
              <a:spcPct val="90000"/>
            </a:lnSpc>
            <a:spcBef>
              <a:spcPct val="0"/>
            </a:spcBef>
            <a:spcAft>
              <a:spcPct val="35000"/>
            </a:spcAft>
            <a:buNone/>
          </a:pPr>
          <a:r>
            <a:rPr lang="es-CO" sz="1700" kern="1200" dirty="0">
              <a:solidFill>
                <a:schemeClr val="tx1"/>
              </a:solidFill>
            </a:rPr>
            <a:t>Nuestros procesos de inclusión son referente nacional para la formulación del Índice de Inclusión para Educación Superior (INES). Así mismo, en diciembre de 2018, la Universidad </a:t>
          </a:r>
          <a:r>
            <a:rPr lang="es-ES" sz="1700" kern="1200" dirty="0">
              <a:solidFill>
                <a:schemeClr val="tx1"/>
              </a:solidFill>
            </a:rPr>
            <a:t>obtuvo del MEN el reconocimiento como IES que fomenta la educación inclusiva.</a:t>
          </a:r>
          <a:endParaRPr lang="es-CO" sz="1700" kern="1200" dirty="0"/>
        </a:p>
      </dsp:txBody>
      <dsp:txXfrm>
        <a:off x="269435" y="2119651"/>
        <a:ext cx="7690729" cy="1018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EE59F-7C68-43BD-BD97-0E7B8A4E1255}">
      <dsp:nvSpPr>
        <dsp:cNvPr id="0" name=""/>
        <dsp:cNvSpPr/>
      </dsp:nvSpPr>
      <dsp:spPr>
        <a:xfrm>
          <a:off x="214315" y="38"/>
          <a:ext cx="7800969" cy="155803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just" defTabSz="800100">
            <a:lnSpc>
              <a:spcPct val="90000"/>
            </a:lnSpc>
            <a:spcBef>
              <a:spcPct val="0"/>
            </a:spcBef>
            <a:spcAft>
              <a:spcPct val="35000"/>
            </a:spcAft>
            <a:buNone/>
          </a:pPr>
          <a:r>
            <a:rPr lang="es-CO" sz="1800" kern="1200" dirty="0">
              <a:solidFill>
                <a:schemeClr val="tx1"/>
              </a:solidFill>
            </a:rPr>
            <a:t>La Universidad cuenta con el </a:t>
          </a:r>
          <a:r>
            <a:rPr lang="es-CO" sz="1800" b="1" kern="1200" dirty="0">
              <a:solidFill>
                <a:schemeClr val="tx1"/>
              </a:solidFill>
            </a:rPr>
            <a:t>82% </a:t>
          </a:r>
          <a:r>
            <a:rPr lang="es-CO" sz="1800" kern="1200" dirty="0">
              <a:solidFill>
                <a:schemeClr val="tx1"/>
              </a:solidFill>
            </a:rPr>
            <a:t>de sus pregrados con acreditación de alta calidad y con el </a:t>
          </a:r>
          <a:r>
            <a:rPr lang="es-CO" sz="1800" b="1" kern="1200" dirty="0">
              <a:solidFill>
                <a:schemeClr val="tx1"/>
              </a:solidFill>
            </a:rPr>
            <a:t>56% </a:t>
          </a:r>
          <a:r>
            <a:rPr lang="es-CO" sz="1800" kern="1200" dirty="0">
              <a:solidFill>
                <a:schemeClr val="tx1"/>
              </a:solidFill>
            </a:rPr>
            <a:t>de los posgrados con dicho reconocimiento. En la actualidad el </a:t>
          </a:r>
          <a:r>
            <a:rPr lang="es-CO" sz="1800" b="1" kern="1200" dirty="0">
              <a:solidFill>
                <a:schemeClr val="tx1"/>
              </a:solidFill>
            </a:rPr>
            <a:t>82</a:t>
          </a:r>
          <a:r>
            <a:rPr lang="es-CO" sz="1800" kern="1200" dirty="0">
              <a:solidFill>
                <a:schemeClr val="tx1"/>
              </a:solidFill>
            </a:rPr>
            <a:t>% de la totalidad de los programas.</a:t>
          </a:r>
          <a:endParaRPr lang="es-CO" sz="1600" kern="1200" dirty="0"/>
        </a:p>
      </dsp:txBody>
      <dsp:txXfrm>
        <a:off x="290372" y="76095"/>
        <a:ext cx="7648855" cy="1405921"/>
      </dsp:txXfrm>
    </dsp:sp>
    <dsp:sp modelId="{92ED4A6C-63A6-4251-B4F4-B0D545A6DF27}">
      <dsp:nvSpPr>
        <dsp:cNvPr id="0" name=""/>
        <dsp:cNvSpPr/>
      </dsp:nvSpPr>
      <dsp:spPr>
        <a:xfrm>
          <a:off x="214315" y="1635975"/>
          <a:ext cx="7800969" cy="155803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just" defTabSz="800100">
            <a:lnSpc>
              <a:spcPct val="90000"/>
            </a:lnSpc>
            <a:spcBef>
              <a:spcPct val="0"/>
            </a:spcBef>
            <a:spcAft>
              <a:spcPct val="35000"/>
            </a:spcAft>
            <a:buNone/>
          </a:pPr>
          <a:r>
            <a:rPr lang="es-CO" sz="1800" kern="1200" dirty="0">
              <a:solidFill>
                <a:schemeClr val="tx1"/>
              </a:solidFill>
            </a:rPr>
            <a:t>Según el MIDE (Modelo de indicadores del desempeño de la educación), en el grupo de las universidades especializadas, la UPN ocupa el segundo lugar en el componente de Investigación, es tercera en el componente de Docencia y quinta en el componente de Entorno.</a:t>
          </a:r>
          <a:endParaRPr lang="es-CO" sz="1800" kern="1200" dirty="0"/>
        </a:p>
      </dsp:txBody>
      <dsp:txXfrm>
        <a:off x="290372" y="1712032"/>
        <a:ext cx="7648855" cy="1405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61D4D-2F39-4F89-A5B0-9C9979A7A3D9}">
      <dsp:nvSpPr>
        <dsp:cNvPr id="0" name=""/>
        <dsp:cNvSpPr/>
      </dsp:nvSpPr>
      <dsp:spPr>
        <a:xfrm>
          <a:off x="2097286" y="-53393"/>
          <a:ext cx="3676262" cy="3676262"/>
        </a:xfrm>
        <a:prstGeom prst="circularArrow">
          <a:avLst>
            <a:gd name="adj1" fmla="val 5544"/>
            <a:gd name="adj2" fmla="val 330680"/>
            <a:gd name="adj3" fmla="val 13773717"/>
            <a:gd name="adj4" fmla="val 17387308"/>
            <a:gd name="adj5" fmla="val 5757"/>
          </a:avLst>
        </a:prstGeom>
        <a:gradFill rotWithShape="0">
          <a:gsLst>
            <a:gs pos="0">
              <a:schemeClr val="accent1">
                <a:tint val="40000"/>
                <a:hueOff val="0"/>
                <a:satOff val="0"/>
                <a:lumOff val="0"/>
                <a:alphaOff val="0"/>
                <a:tint val="100000"/>
                <a:shade val="100000"/>
                <a:satMod val="130000"/>
              </a:schemeClr>
            </a:gs>
            <a:gs pos="100000">
              <a:schemeClr val="accent1">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B23DF7A-7CDD-482D-84A1-62B55305BB55}">
      <dsp:nvSpPr>
        <dsp:cNvPr id="0" name=""/>
        <dsp:cNvSpPr/>
      </dsp:nvSpPr>
      <dsp:spPr>
        <a:xfrm>
          <a:off x="3061222" y="1797"/>
          <a:ext cx="1723097" cy="861548"/>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rPr>
            <a:t>1. Desarrollo y seguimiento del plan de mejoramiento</a:t>
          </a:r>
        </a:p>
        <a:p>
          <a:pPr marL="0" lvl="0" indent="0" algn="ctr" defTabSz="622300">
            <a:lnSpc>
              <a:spcPct val="90000"/>
            </a:lnSpc>
            <a:spcBef>
              <a:spcPct val="0"/>
            </a:spcBef>
            <a:spcAft>
              <a:spcPct val="35000"/>
            </a:spcAft>
            <a:buNone/>
          </a:pPr>
          <a:r>
            <a:rPr lang="es-CO" sz="1400" kern="1200" dirty="0">
              <a:solidFill>
                <a:schemeClr val="tx1"/>
              </a:solidFill>
            </a:rPr>
            <a:t>(2015-2018)</a:t>
          </a:r>
        </a:p>
      </dsp:txBody>
      <dsp:txXfrm>
        <a:off x="3103279" y="43854"/>
        <a:ext cx="1638983" cy="777434"/>
      </dsp:txXfrm>
    </dsp:sp>
    <dsp:sp modelId="{4972C9AB-024E-4F30-8265-F0E28032C3DA}">
      <dsp:nvSpPr>
        <dsp:cNvPr id="0" name=""/>
        <dsp:cNvSpPr/>
      </dsp:nvSpPr>
      <dsp:spPr>
        <a:xfrm>
          <a:off x="5264763" y="1218555"/>
          <a:ext cx="1629378" cy="861548"/>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rPr>
            <a:t>2. Organización y desarrollo de la autoevaluación del periodo 2014-2018</a:t>
          </a:r>
        </a:p>
      </dsp:txBody>
      <dsp:txXfrm>
        <a:off x="5306820" y="1260612"/>
        <a:ext cx="1545264" cy="777434"/>
      </dsp:txXfrm>
    </dsp:sp>
    <dsp:sp modelId="{DF36A314-3018-43DA-93C5-0F3A2B6909FB}">
      <dsp:nvSpPr>
        <dsp:cNvPr id="0" name=""/>
        <dsp:cNvSpPr/>
      </dsp:nvSpPr>
      <dsp:spPr>
        <a:xfrm>
          <a:off x="4911987" y="2610871"/>
          <a:ext cx="1723097" cy="861548"/>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rPr>
            <a:t>3. Socialización con la comunidad universitaria</a:t>
          </a:r>
        </a:p>
      </dsp:txBody>
      <dsp:txXfrm>
        <a:off x="4954044" y="2652928"/>
        <a:ext cx="1638983" cy="777434"/>
      </dsp:txXfrm>
    </dsp:sp>
    <dsp:sp modelId="{D0911783-C03E-4EFA-A739-DCC0025B79F2}">
      <dsp:nvSpPr>
        <dsp:cNvPr id="0" name=""/>
        <dsp:cNvSpPr/>
      </dsp:nvSpPr>
      <dsp:spPr>
        <a:xfrm>
          <a:off x="1325446" y="2597532"/>
          <a:ext cx="1723097" cy="861548"/>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rPr>
            <a:t>4. Construcción del nuevo plan de mejoramiento</a:t>
          </a:r>
        </a:p>
      </dsp:txBody>
      <dsp:txXfrm>
        <a:off x="1367503" y="2639589"/>
        <a:ext cx="1638983" cy="777434"/>
      </dsp:txXfrm>
    </dsp:sp>
    <dsp:sp modelId="{AF381F33-B219-4586-99A4-36CF716F277E}">
      <dsp:nvSpPr>
        <dsp:cNvPr id="0" name=""/>
        <dsp:cNvSpPr/>
      </dsp:nvSpPr>
      <dsp:spPr>
        <a:xfrm>
          <a:off x="876102" y="1238571"/>
          <a:ext cx="1723097" cy="861548"/>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rPr>
            <a:t>5. Consolidación de los informes de la autoevaluación institucional</a:t>
          </a:r>
        </a:p>
      </dsp:txBody>
      <dsp:txXfrm>
        <a:off x="918159" y="1280628"/>
        <a:ext cx="1638983" cy="77743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dirty="0"/>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D607EF2-356F-40EF-B84C-5397448AA4F6}" type="datetimeFigureOut">
              <a:rPr lang="es-CO" smtClean="0"/>
              <a:pPr/>
              <a:t>21/09/2020</a:t>
            </a:fld>
            <a:endParaRPr lang="es-CO" dirty="0"/>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dirty="0"/>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B76F39D-556B-417A-91CD-86029F53A1F6}" type="slidenum">
              <a:rPr lang="es-CO" smtClean="0"/>
              <a:pPr/>
              <a:t>‹Nº›</a:t>
            </a:fld>
            <a:endParaRPr lang="es-CO" dirty="0"/>
          </a:p>
        </p:txBody>
      </p:sp>
    </p:spTree>
    <p:extLst>
      <p:ext uri="{BB962C8B-B14F-4D97-AF65-F5344CB8AC3E}">
        <p14:creationId xmlns:p14="http://schemas.microsoft.com/office/powerpoint/2010/main" val="2779727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2979BD9-B9EA-4D07-8C76-445BB80A58F1}" type="datetimeFigureOut">
              <a:rPr lang="es-CO" smtClean="0"/>
              <a:pPr/>
              <a:t>21/09/2020</a:t>
            </a:fld>
            <a:endParaRPr lang="es-CO"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8BE7AC7-539B-49EB-915F-23AF41703DB6}" type="slidenum">
              <a:rPr lang="es-CO" smtClean="0"/>
              <a:pPr/>
              <a:t>‹Nº›</a:t>
            </a:fld>
            <a:endParaRPr lang="es-CO" dirty="0"/>
          </a:p>
        </p:txBody>
      </p:sp>
    </p:spTree>
    <p:extLst>
      <p:ext uri="{BB962C8B-B14F-4D97-AF65-F5344CB8AC3E}">
        <p14:creationId xmlns:p14="http://schemas.microsoft.com/office/powerpoint/2010/main" val="3968180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98BE7AC7-539B-49EB-915F-23AF41703DB6}" type="slidenum">
              <a:rPr lang="es-CO" smtClean="0"/>
              <a:pPr/>
              <a:t>17</a:t>
            </a:fld>
            <a:endParaRPr lang="es-CO" dirty="0"/>
          </a:p>
        </p:txBody>
      </p:sp>
    </p:spTree>
    <p:extLst>
      <p:ext uri="{BB962C8B-B14F-4D97-AF65-F5344CB8AC3E}">
        <p14:creationId xmlns:p14="http://schemas.microsoft.com/office/powerpoint/2010/main" val="77508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98BE7AC7-539B-49EB-915F-23AF41703DB6}" type="slidenum">
              <a:rPr lang="es-CO" smtClean="0"/>
              <a:pPr/>
              <a:t>19</a:t>
            </a:fld>
            <a:endParaRPr lang="es-CO" dirty="0"/>
          </a:p>
        </p:txBody>
      </p:sp>
    </p:spTree>
    <p:extLst>
      <p:ext uri="{BB962C8B-B14F-4D97-AF65-F5344CB8AC3E}">
        <p14:creationId xmlns:p14="http://schemas.microsoft.com/office/powerpoint/2010/main" val="230384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98BE7AC7-539B-49EB-915F-23AF41703DB6}" type="slidenum">
              <a:rPr lang="es-CO" smtClean="0"/>
              <a:pPr/>
              <a:t>22</a:t>
            </a:fld>
            <a:endParaRPr lang="es-CO" dirty="0"/>
          </a:p>
        </p:txBody>
      </p:sp>
    </p:spTree>
    <p:extLst>
      <p:ext uri="{BB962C8B-B14F-4D97-AF65-F5344CB8AC3E}">
        <p14:creationId xmlns:p14="http://schemas.microsoft.com/office/powerpoint/2010/main" val="2668073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98BE7AC7-539B-49EB-915F-23AF41703DB6}" type="slidenum">
              <a:rPr lang="es-CO" smtClean="0"/>
              <a:pPr/>
              <a:t>26</a:t>
            </a:fld>
            <a:endParaRPr lang="es-CO" dirty="0"/>
          </a:p>
        </p:txBody>
      </p:sp>
    </p:spTree>
    <p:extLst>
      <p:ext uri="{BB962C8B-B14F-4D97-AF65-F5344CB8AC3E}">
        <p14:creationId xmlns:p14="http://schemas.microsoft.com/office/powerpoint/2010/main" val="3524629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ido fondo claro">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88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43049"/>
            <a:ext cx="7772400" cy="1102519"/>
          </a:xfrm>
        </p:spPr>
        <p:txBody>
          <a:bodyPr/>
          <a:lstStyle>
            <a:lvl1pPr>
              <a:defRPr b="1" i="0">
                <a:solidFill>
                  <a:schemeClr val="bg1"/>
                </a:solidFill>
                <a:effectLst>
                  <a:outerShdw blurRad="60007" dist="310007" dir="7680000" sy="30000" kx="1300200" algn="ctr" rotWithShape="0">
                    <a:prstClr val="black">
                      <a:alpha val="32000"/>
                    </a:prstClr>
                  </a:outerShdw>
                </a:effectLst>
                <a:latin typeface="Arial Black" charset="0"/>
                <a:ea typeface="Arial Black" charset="0"/>
                <a:cs typeface="Arial Black" charset="0"/>
              </a:defRPr>
            </a:lvl1pPr>
          </a:lstStyle>
          <a:p>
            <a:r>
              <a:rPr lang="es-ES_tradnl" dirty="0"/>
              <a:t>Clic para editar título</a:t>
            </a:r>
            <a:endParaRPr lang="es-ES" dirty="0"/>
          </a:p>
        </p:txBody>
      </p:sp>
      <p:sp>
        <p:nvSpPr>
          <p:cNvPr id="3" name="Subtítulo 2"/>
          <p:cNvSpPr>
            <a:spLocks noGrp="1"/>
          </p:cNvSpPr>
          <p:nvPr>
            <p:ph type="subTitle" idx="1"/>
          </p:nvPr>
        </p:nvSpPr>
        <p:spPr>
          <a:xfrm>
            <a:off x="1371600" y="2914650"/>
            <a:ext cx="6400800" cy="1314450"/>
          </a:xfrm>
          <a:effectLst>
            <a:outerShdw blurRad="50800" dist="38100" dir="2700000" algn="tl" rotWithShape="0">
              <a:prstClr val="black">
                <a:alpha val="40000"/>
              </a:prstClr>
            </a:outerShdw>
          </a:effectLst>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Tree>
    <p:extLst>
      <p:ext uri="{BB962C8B-B14F-4D97-AF65-F5344CB8AC3E}">
        <p14:creationId xmlns:p14="http://schemas.microsoft.com/office/powerpoint/2010/main" val="1868030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fondo oscuro">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2064"/>
          </a:xfrm>
          <a:prstGeom prst="rect">
            <a:avLst/>
          </a:prstGeom>
        </p:spPr>
      </p:pic>
      <p:sp>
        <p:nvSpPr>
          <p:cNvPr id="8" name="Elipse 7"/>
          <p:cNvSpPr/>
          <p:nvPr userDrawn="1"/>
        </p:nvSpPr>
        <p:spPr>
          <a:xfrm>
            <a:off x="253808" y="338318"/>
            <a:ext cx="1720041" cy="1720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4000" dirty="0"/>
              <a:t>FOTO</a:t>
            </a:r>
          </a:p>
        </p:txBody>
      </p:sp>
    </p:spTree>
    <p:extLst>
      <p:ext uri="{BB962C8B-B14F-4D97-AF65-F5344CB8AC3E}">
        <p14:creationId xmlns:p14="http://schemas.microsoft.com/office/powerpoint/2010/main" val="219136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ierre">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6" y="-1"/>
            <a:ext cx="9197009" cy="5181931"/>
          </a:xfrm>
          <a:prstGeom prst="rect">
            <a:avLst/>
          </a:prstGeom>
        </p:spPr>
      </p:pic>
    </p:spTree>
    <p:extLst>
      <p:ext uri="{BB962C8B-B14F-4D97-AF65-F5344CB8AC3E}">
        <p14:creationId xmlns:p14="http://schemas.microsoft.com/office/powerpoint/2010/main" val="234179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ntenido fondo claro">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2" y="1"/>
            <a:ext cx="9156441" cy="5159074"/>
          </a:xfrm>
          <a:prstGeom prst="rect">
            <a:avLst/>
          </a:prstGeom>
        </p:spPr>
      </p:pic>
    </p:spTree>
    <p:extLst>
      <p:ext uri="{BB962C8B-B14F-4D97-AF65-F5344CB8AC3E}">
        <p14:creationId xmlns:p14="http://schemas.microsoft.com/office/powerpoint/2010/main" val="193908385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2064"/>
          </a:xfrm>
          <a:prstGeom prst="rect">
            <a:avLst/>
          </a:prstGeom>
        </p:spPr>
      </p:pic>
    </p:spTree>
    <p:extLst>
      <p:ext uri="{BB962C8B-B14F-4D97-AF65-F5344CB8AC3E}">
        <p14:creationId xmlns:p14="http://schemas.microsoft.com/office/powerpoint/2010/main" val="3299923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702987"/>
            <a:ext cx="8229600" cy="857250"/>
          </a:xfrm>
          <a:prstGeom prst="rect">
            <a:avLst/>
          </a:prstGeom>
        </p:spPr>
        <p:txBody>
          <a:bodyPr vert="horz" lIns="91440" tIns="45720" rIns="9144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457200" y="1719385"/>
            <a:ext cx="8229600" cy="2875238"/>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rgbClr val="FFFFFF"/>
                </a:solidFill>
              </a:defRPr>
            </a:lvl1pPr>
          </a:lstStyle>
          <a:p>
            <a:fld id="{41D15330-6828-1E47-8CB7-755D2D64F516}" type="datetimeFigureOut">
              <a:rPr lang="es-ES" smtClean="0"/>
              <a:pPr/>
              <a:t>21/09/2020</a:t>
            </a:fld>
            <a:endParaRPr lang="es-ES" dirty="0"/>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rgbClr val="FFFFFF"/>
                </a:solidFill>
              </a:defRPr>
            </a:lvl1pPr>
          </a:lstStyle>
          <a:p>
            <a:endParaRPr lang="es-ES" dirty="0"/>
          </a:p>
        </p:txBody>
      </p:sp>
      <p:pic>
        <p:nvPicPr>
          <p:cNvPr id="8" name="Imagen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52064"/>
          </a:xfrm>
          <a:prstGeom prst="rect">
            <a:avLst/>
          </a:prstGeom>
        </p:spPr>
      </p:pic>
    </p:spTree>
    <p:extLst>
      <p:ext uri="{BB962C8B-B14F-4D97-AF65-F5344CB8AC3E}">
        <p14:creationId xmlns:p14="http://schemas.microsoft.com/office/powerpoint/2010/main" val="358190079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2" r:id="rId3"/>
    <p:sldLayoutId id="2147483655" r:id="rId4"/>
    <p:sldLayoutId id="2147483661" r:id="rId5"/>
    <p:sldLayoutId id="2147483662" r:id="rId6"/>
  </p:sldLayoutIdLst>
  <p:txStyles>
    <p:titleStyle>
      <a:lvl1pPr algn="ctr" defTabSz="457200" rtl="0" eaLnBrk="1" latinLnBrk="0" hangingPunct="1">
        <a:spcBef>
          <a:spcPct val="0"/>
        </a:spcBef>
        <a:buNone/>
        <a:defRPr sz="4400" kern="1200">
          <a:solidFill>
            <a:srgbClr val="FAC09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sX-2xbg1_5U"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aseguramiento_calidad.pedagogica.edu.co/proceso-de-acreditacion-institucional/"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aseguramiento_calidad.pedagogica.edu.co/wp-content/uploads/2017/10/sinopsis_de_la_institucion_2019.pdf" TargetMode="External"/><Relationship Id="rId7" Type="http://schemas.openxmlformats.org/officeDocument/2006/relationships/image" Target="../media/image14.png"/><Relationship Id="rId2" Type="http://schemas.openxmlformats.org/officeDocument/2006/relationships/hyperlink" Target="http://aseguramiento_calidad.pedagogica.edu.co/wp-content/uploads/2017/10/informe_autoevaluacion_2019_web.pdf" TargetMode="External"/><Relationship Id="rId1" Type="http://schemas.openxmlformats.org/officeDocument/2006/relationships/slideLayout" Target="../slideLayouts/slideLayout4.xml"/><Relationship Id="rId6" Type="http://schemas.openxmlformats.org/officeDocument/2006/relationships/hyperlink" Target="http://institucional.pedagogica.edu.co/admin/UserFiles/res_16715_men.pdf" TargetMode="External"/><Relationship Id="rId5" Type="http://schemas.openxmlformats.org/officeDocument/2006/relationships/hyperlink" Target="Plan%20de%20Mejoramiento%20Institucional" TargetMode="External"/><Relationship Id="rId4" Type="http://schemas.openxmlformats.org/officeDocument/2006/relationships/hyperlink" Target="http://aseguramiento_calidad.pedagogica.edu.co/wp-content/uploads/2017/10/aspectos_metodologicos_2019.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3"/>
          <p:cNvSpPr/>
          <p:nvPr/>
        </p:nvSpPr>
        <p:spPr>
          <a:xfrm>
            <a:off x="1151620" y="1659926"/>
            <a:ext cx="6840760" cy="3053849"/>
          </a:xfrm>
          <a:prstGeom prst="rect">
            <a:avLst/>
          </a:prstGeom>
        </p:spPr>
        <p:txBody>
          <a:bodyPr wrap="square">
            <a:spAutoFit/>
          </a:bodyPr>
          <a:lstStyle/>
          <a:p>
            <a:pPr lvl="0" algn="ctr">
              <a:lnSpc>
                <a:spcPct val="120000"/>
              </a:lnSpc>
              <a:spcBef>
                <a:spcPct val="0"/>
              </a:spcBef>
              <a:defRPr/>
            </a:pPr>
            <a:r>
              <a:rPr lang="es-ES" sz="2800" b="1" dirty="0">
                <a:solidFill>
                  <a:schemeClr val="bg1"/>
                </a:solidFill>
                <a:latin typeface="Trebuchet MS"/>
                <a:ea typeface="MS PGothic" pitchFamily="34" charset="-128"/>
                <a:cs typeface="Trebuchet MS"/>
              </a:rPr>
              <a:t>Socialización resultados de la Autoevaluación con fines de renovación de la Acreditación Institucional</a:t>
            </a:r>
          </a:p>
          <a:p>
            <a:pPr lvl="0" algn="ctr">
              <a:lnSpc>
                <a:spcPct val="120000"/>
              </a:lnSpc>
              <a:spcBef>
                <a:spcPct val="0"/>
              </a:spcBef>
              <a:defRPr/>
            </a:pPr>
            <a:endParaRPr lang="es-ES" sz="2400" b="1" i="1" dirty="0">
              <a:solidFill>
                <a:schemeClr val="bg1"/>
              </a:solidFill>
              <a:latin typeface="Trebuchet MS"/>
              <a:ea typeface="MS PGothic" pitchFamily="34" charset="-128"/>
              <a:cs typeface="Trebuchet MS"/>
            </a:endParaRPr>
          </a:p>
          <a:p>
            <a:pPr lvl="0" algn="ctr">
              <a:lnSpc>
                <a:spcPct val="120000"/>
              </a:lnSpc>
              <a:spcBef>
                <a:spcPct val="0"/>
              </a:spcBef>
              <a:defRPr/>
            </a:pPr>
            <a:r>
              <a:rPr lang="es-ES" sz="2000" b="1" i="1" dirty="0">
                <a:solidFill>
                  <a:schemeClr val="bg1"/>
                </a:solidFill>
                <a:latin typeface="Trebuchet MS"/>
                <a:ea typeface="MS PGothic" pitchFamily="34" charset="-128"/>
                <a:cs typeface="Trebuchet MS"/>
              </a:rPr>
              <a:t>Un reconocimiento a lo que somos</a:t>
            </a:r>
          </a:p>
          <a:p>
            <a:pPr lvl="0" algn="ctr">
              <a:lnSpc>
                <a:spcPct val="120000"/>
              </a:lnSpc>
              <a:spcBef>
                <a:spcPct val="0"/>
              </a:spcBef>
              <a:defRPr/>
            </a:pPr>
            <a:endParaRPr lang="es-ES" sz="1400" b="1" i="1" dirty="0">
              <a:solidFill>
                <a:schemeClr val="bg1"/>
              </a:solidFill>
              <a:latin typeface="Trebuchet MS"/>
              <a:ea typeface="MS PGothic" pitchFamily="34" charset="-128"/>
              <a:cs typeface="Trebuchet MS"/>
            </a:endParaRPr>
          </a:p>
          <a:p>
            <a:pPr lvl="0" algn="ctr">
              <a:lnSpc>
                <a:spcPct val="120000"/>
              </a:lnSpc>
              <a:spcBef>
                <a:spcPct val="0"/>
              </a:spcBef>
              <a:defRPr/>
            </a:pPr>
            <a:r>
              <a:rPr lang="es-ES" dirty="0">
                <a:solidFill>
                  <a:schemeClr val="bg1"/>
                </a:solidFill>
                <a:latin typeface="Trebuchet MS"/>
                <a:ea typeface="MS PGothic" pitchFamily="34" charset="-128"/>
                <a:cs typeface="Trebuchet MS"/>
              </a:rPr>
              <a:t>Septiembre de 2020</a:t>
            </a:r>
          </a:p>
        </p:txBody>
      </p:sp>
      <p:pic>
        <p:nvPicPr>
          <p:cNvPr id="3" name="Imagen 2">
            <a:extLst>
              <a:ext uri="{FF2B5EF4-FFF2-40B4-BE49-F238E27FC236}">
                <a16:creationId xmlns:a16="http://schemas.microsoft.com/office/drawing/2014/main" id="{005F1E6C-DC73-4813-B3AB-D576F32C2389}"/>
              </a:ext>
            </a:extLst>
          </p:cNvPr>
          <p:cNvPicPr>
            <a:picLocks noChangeAspect="1"/>
          </p:cNvPicPr>
          <p:nvPr/>
        </p:nvPicPr>
        <p:blipFill>
          <a:blip r:embed="rId2"/>
          <a:stretch>
            <a:fillRect/>
          </a:stretch>
        </p:blipFill>
        <p:spPr>
          <a:xfrm>
            <a:off x="2514160" y="329264"/>
            <a:ext cx="3205176" cy="832514"/>
          </a:xfrm>
          <a:prstGeom prst="rect">
            <a:avLst/>
          </a:prstGeom>
        </p:spPr>
      </p:pic>
    </p:spTree>
    <p:extLst>
      <p:ext uri="{BB962C8B-B14F-4D97-AF65-F5344CB8AC3E}">
        <p14:creationId xmlns:p14="http://schemas.microsoft.com/office/powerpoint/2010/main" val="91508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D8342863-E3C3-4801-AC36-3A193E877CE8}"/>
              </a:ext>
            </a:extLst>
          </p:cNvPr>
          <p:cNvGraphicFramePr>
            <a:graphicFrameLocks noGrp="1"/>
          </p:cNvGraphicFramePr>
          <p:nvPr>
            <p:ph idx="4294967295"/>
            <p:extLst>
              <p:ext uri="{D42A27DB-BD31-4B8C-83A1-F6EECF244321}">
                <p14:modId xmlns:p14="http://schemas.microsoft.com/office/powerpoint/2010/main" val="64153835"/>
              </p:ext>
            </p:extLst>
          </p:nvPr>
        </p:nvGraphicFramePr>
        <p:xfrm>
          <a:off x="1128480" y="1485932"/>
          <a:ext cx="7408187" cy="2445328"/>
        </p:xfrm>
        <a:graphic>
          <a:graphicData uri="http://schemas.openxmlformats.org/drawingml/2006/table">
            <a:tbl>
              <a:tblPr firstRow="1" firstCol="1" bandRow="1">
                <a:tableStyleId>{5C22544A-7EE6-4342-B048-85BDC9FD1C3A}</a:tableStyleId>
              </a:tblPr>
              <a:tblGrid>
                <a:gridCol w="1889557">
                  <a:extLst>
                    <a:ext uri="{9D8B030D-6E8A-4147-A177-3AD203B41FA5}">
                      <a16:colId xmlns:a16="http://schemas.microsoft.com/office/drawing/2014/main" val="1754242953"/>
                    </a:ext>
                  </a:extLst>
                </a:gridCol>
                <a:gridCol w="1586179">
                  <a:extLst>
                    <a:ext uri="{9D8B030D-6E8A-4147-A177-3AD203B41FA5}">
                      <a16:colId xmlns:a16="http://schemas.microsoft.com/office/drawing/2014/main" val="2908446121"/>
                    </a:ext>
                  </a:extLst>
                </a:gridCol>
                <a:gridCol w="1853268">
                  <a:extLst>
                    <a:ext uri="{9D8B030D-6E8A-4147-A177-3AD203B41FA5}">
                      <a16:colId xmlns:a16="http://schemas.microsoft.com/office/drawing/2014/main" val="3205703785"/>
                    </a:ext>
                  </a:extLst>
                </a:gridCol>
                <a:gridCol w="2079183">
                  <a:extLst>
                    <a:ext uri="{9D8B030D-6E8A-4147-A177-3AD203B41FA5}">
                      <a16:colId xmlns:a16="http://schemas.microsoft.com/office/drawing/2014/main" val="1600877066"/>
                    </a:ext>
                  </a:extLst>
                </a:gridCol>
              </a:tblGrid>
              <a:tr h="571525">
                <a:tc>
                  <a:txBody>
                    <a:bodyPr/>
                    <a:lstStyle/>
                    <a:p>
                      <a:pPr algn="ctr">
                        <a:lnSpc>
                          <a:spcPct val="107000"/>
                        </a:lnSpc>
                        <a:spcAft>
                          <a:spcPts val="0"/>
                        </a:spcAft>
                      </a:pPr>
                      <a:r>
                        <a:rPr lang="es-CO" sz="1400" dirty="0">
                          <a:solidFill>
                            <a:schemeClr val="tx2">
                              <a:lumMod val="50000"/>
                            </a:schemeClr>
                          </a:solidFill>
                          <a:effectLst/>
                          <a:latin typeface="Trebuchet MS" panose="020B0603020202020204" pitchFamily="34" charset="0"/>
                        </a:rPr>
                        <a:t>Estamentos</a:t>
                      </a:r>
                      <a:endParaRPr lang="es-CO" sz="1400" dirty="0">
                        <a:solidFill>
                          <a:schemeClr val="tx2">
                            <a:lumMod val="50000"/>
                          </a:schemeClr>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solidFill>
                      <a:srgbClr val="00B0F0"/>
                    </a:solidFill>
                  </a:tcPr>
                </a:tc>
                <a:tc>
                  <a:txBody>
                    <a:bodyPr/>
                    <a:lstStyle/>
                    <a:p>
                      <a:pPr algn="ctr">
                        <a:lnSpc>
                          <a:spcPct val="107000"/>
                        </a:lnSpc>
                        <a:spcAft>
                          <a:spcPts val="0"/>
                        </a:spcAft>
                      </a:pPr>
                      <a:r>
                        <a:rPr lang="es-CO" sz="1400" dirty="0">
                          <a:solidFill>
                            <a:schemeClr val="tx2">
                              <a:lumMod val="50000"/>
                            </a:schemeClr>
                          </a:solidFill>
                          <a:effectLst/>
                          <a:latin typeface="Trebuchet MS" panose="020B0603020202020204" pitchFamily="34" charset="0"/>
                        </a:rPr>
                        <a:t>Población total</a:t>
                      </a:r>
                      <a:endParaRPr lang="es-CO" sz="1400" dirty="0">
                        <a:solidFill>
                          <a:schemeClr val="tx2">
                            <a:lumMod val="50000"/>
                          </a:schemeClr>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solidFill>
                      <a:srgbClr val="00B0F0"/>
                    </a:solidFill>
                  </a:tcPr>
                </a:tc>
                <a:tc>
                  <a:txBody>
                    <a:bodyPr/>
                    <a:lstStyle/>
                    <a:p>
                      <a:pPr algn="ctr">
                        <a:lnSpc>
                          <a:spcPct val="107000"/>
                        </a:lnSpc>
                        <a:spcAft>
                          <a:spcPts val="0"/>
                        </a:spcAft>
                      </a:pPr>
                      <a:r>
                        <a:rPr lang="es-CO" sz="1400" dirty="0">
                          <a:solidFill>
                            <a:schemeClr val="tx2">
                              <a:lumMod val="50000"/>
                            </a:schemeClr>
                          </a:solidFill>
                          <a:effectLst/>
                          <a:latin typeface="Trebuchet MS" panose="020B0603020202020204" pitchFamily="34" charset="0"/>
                        </a:rPr>
                        <a:t>Muestra </a:t>
                      </a:r>
                      <a:r>
                        <a:rPr lang="es-ES" sz="1400" dirty="0">
                          <a:solidFill>
                            <a:schemeClr val="tx2">
                              <a:lumMod val="50000"/>
                            </a:schemeClr>
                          </a:solidFill>
                          <a:effectLst/>
                          <a:latin typeface="Trebuchet MS" panose="020B0603020202020204" pitchFamily="34" charset="0"/>
                        </a:rPr>
                        <a:t>Ó</a:t>
                      </a:r>
                      <a:r>
                        <a:rPr lang="es-CO" sz="1400" dirty="0">
                          <a:solidFill>
                            <a:schemeClr val="tx2">
                              <a:lumMod val="50000"/>
                            </a:schemeClr>
                          </a:solidFill>
                          <a:effectLst/>
                          <a:latin typeface="Trebuchet MS" panose="020B0603020202020204" pitchFamily="34" charset="0"/>
                        </a:rPr>
                        <a:t>ptima</a:t>
                      </a:r>
                      <a:endParaRPr lang="es-CO" sz="1400" dirty="0">
                        <a:solidFill>
                          <a:schemeClr val="tx2">
                            <a:lumMod val="50000"/>
                          </a:schemeClr>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solidFill>
                      <a:srgbClr val="00B0F0"/>
                    </a:solidFill>
                  </a:tcPr>
                </a:tc>
                <a:tc>
                  <a:txBody>
                    <a:bodyPr/>
                    <a:lstStyle/>
                    <a:p>
                      <a:pPr algn="ctr">
                        <a:lnSpc>
                          <a:spcPct val="107000"/>
                        </a:lnSpc>
                        <a:spcAft>
                          <a:spcPts val="0"/>
                        </a:spcAft>
                      </a:pPr>
                      <a:r>
                        <a:rPr lang="es-CO" sz="1400" dirty="0">
                          <a:solidFill>
                            <a:schemeClr val="tx2">
                              <a:lumMod val="50000"/>
                            </a:schemeClr>
                          </a:solidFill>
                          <a:effectLst/>
                          <a:latin typeface="Trebuchet MS" panose="020B0603020202020204" pitchFamily="34" charset="0"/>
                        </a:rPr>
                        <a:t>Muestra obtenida</a:t>
                      </a:r>
                      <a:endParaRPr lang="es-CO" sz="1400" dirty="0">
                        <a:solidFill>
                          <a:schemeClr val="tx2">
                            <a:lumMod val="50000"/>
                          </a:schemeClr>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solidFill>
                      <a:srgbClr val="00B0F0"/>
                    </a:solidFill>
                  </a:tcPr>
                </a:tc>
                <a:extLst>
                  <a:ext uri="{0D108BD9-81ED-4DB2-BD59-A6C34878D82A}">
                    <a16:rowId xmlns:a16="http://schemas.microsoft.com/office/drawing/2014/main" val="867820940"/>
                  </a:ext>
                </a:extLst>
              </a:tr>
              <a:tr h="299600">
                <a:tc>
                  <a:txBody>
                    <a:bodyPr/>
                    <a:lstStyle/>
                    <a:p>
                      <a:pPr algn="l">
                        <a:lnSpc>
                          <a:spcPct val="107000"/>
                        </a:lnSpc>
                        <a:spcAft>
                          <a:spcPts val="0"/>
                        </a:spcAft>
                      </a:pPr>
                      <a:r>
                        <a:rPr lang="es-CO" sz="1400" dirty="0">
                          <a:effectLst/>
                          <a:latin typeface="Trebuchet MS" panose="020B0603020202020204" pitchFamily="34" charset="0"/>
                        </a:rPr>
                        <a:t>Directivos</a:t>
                      </a:r>
                      <a:endParaRPr lang="es-CO"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solidFill>
                      <a:srgbClr val="0070C0"/>
                    </a:solidFill>
                  </a:tcPr>
                </a:tc>
                <a:tc>
                  <a:txBody>
                    <a:bodyPr/>
                    <a:lstStyle/>
                    <a:p>
                      <a:pPr algn="ctr">
                        <a:lnSpc>
                          <a:spcPct val="107000"/>
                        </a:lnSpc>
                        <a:spcAft>
                          <a:spcPts val="0"/>
                        </a:spcAft>
                      </a:pPr>
                      <a:r>
                        <a:rPr lang="es-CO" sz="1400" dirty="0">
                          <a:solidFill>
                            <a:schemeClr val="bg1"/>
                          </a:solidFill>
                          <a:effectLst/>
                          <a:latin typeface="Trebuchet MS" panose="020B0603020202020204" pitchFamily="34" charset="0"/>
                        </a:rPr>
                        <a:t>71</a:t>
                      </a:r>
                      <a:endParaRPr lang="es-CO" sz="14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spcAft>
                          <a:spcPts val="0"/>
                        </a:spcAft>
                      </a:pPr>
                      <a:r>
                        <a:rPr lang="es-CO" sz="1400" dirty="0">
                          <a:solidFill>
                            <a:schemeClr val="bg1"/>
                          </a:solidFill>
                          <a:effectLst/>
                          <a:latin typeface="Trebuchet MS" panose="020B0603020202020204" pitchFamily="34" charset="0"/>
                        </a:rPr>
                        <a:t>67</a:t>
                      </a:r>
                      <a:endParaRPr lang="es-CO" sz="14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spcAft>
                          <a:spcPts val="0"/>
                        </a:spcAft>
                      </a:pPr>
                      <a:r>
                        <a:rPr lang="es-CO" sz="1400" b="1" dirty="0">
                          <a:solidFill>
                            <a:schemeClr val="bg1"/>
                          </a:solidFill>
                          <a:effectLst/>
                          <a:latin typeface="Trebuchet MS" panose="020B0603020202020204" pitchFamily="34" charset="0"/>
                        </a:rPr>
                        <a:t>57</a:t>
                      </a:r>
                      <a:endParaRPr lang="es-CO" sz="14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solidFill>
                      <a:srgbClr val="0070C0"/>
                    </a:solidFill>
                  </a:tcPr>
                </a:tc>
                <a:extLst>
                  <a:ext uri="{0D108BD9-81ED-4DB2-BD59-A6C34878D82A}">
                    <a16:rowId xmlns:a16="http://schemas.microsoft.com/office/drawing/2014/main" val="2312674890"/>
                  </a:ext>
                </a:extLst>
              </a:tr>
              <a:tr h="299600">
                <a:tc>
                  <a:txBody>
                    <a:bodyPr/>
                    <a:lstStyle/>
                    <a:p>
                      <a:pPr algn="l">
                        <a:lnSpc>
                          <a:spcPct val="107000"/>
                        </a:lnSpc>
                        <a:spcAft>
                          <a:spcPts val="0"/>
                        </a:spcAft>
                      </a:pPr>
                      <a:r>
                        <a:rPr lang="es-CO" sz="1400" dirty="0">
                          <a:effectLst/>
                          <a:latin typeface="Trebuchet MS" panose="020B0603020202020204" pitchFamily="34" charset="0"/>
                        </a:rPr>
                        <a:t>Administrativos</a:t>
                      </a:r>
                      <a:endParaRPr lang="es-CO"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solidFill>
                      <a:srgbClr val="0070C0"/>
                    </a:solidFill>
                  </a:tcPr>
                </a:tc>
                <a:tc>
                  <a:txBody>
                    <a:bodyPr/>
                    <a:lstStyle/>
                    <a:p>
                      <a:pPr algn="ctr">
                        <a:lnSpc>
                          <a:spcPct val="107000"/>
                        </a:lnSpc>
                        <a:spcAft>
                          <a:spcPts val="0"/>
                        </a:spcAft>
                      </a:pPr>
                      <a:r>
                        <a:rPr lang="es-CO" sz="1400" dirty="0">
                          <a:solidFill>
                            <a:schemeClr val="bg1"/>
                          </a:solidFill>
                          <a:effectLst/>
                          <a:latin typeface="Trebuchet MS" panose="020B0603020202020204" pitchFamily="34" charset="0"/>
                        </a:rPr>
                        <a:t>517</a:t>
                      </a:r>
                      <a:endParaRPr lang="es-CO" sz="14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spcAft>
                          <a:spcPts val="0"/>
                        </a:spcAft>
                      </a:pPr>
                      <a:r>
                        <a:rPr lang="es-CO" sz="1400" dirty="0">
                          <a:solidFill>
                            <a:schemeClr val="bg1"/>
                          </a:solidFill>
                          <a:effectLst/>
                          <a:latin typeface="Trebuchet MS" panose="020B0603020202020204" pitchFamily="34" charset="0"/>
                        </a:rPr>
                        <a:t>349</a:t>
                      </a:r>
                      <a:endParaRPr lang="es-CO" sz="14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spcAft>
                          <a:spcPts val="0"/>
                        </a:spcAft>
                      </a:pPr>
                      <a:r>
                        <a:rPr lang="es-CO" sz="1400" b="1" dirty="0">
                          <a:solidFill>
                            <a:schemeClr val="bg1"/>
                          </a:solidFill>
                          <a:effectLst/>
                          <a:latin typeface="Trebuchet MS" panose="020B0603020202020204" pitchFamily="34" charset="0"/>
                        </a:rPr>
                        <a:t>263</a:t>
                      </a:r>
                      <a:endParaRPr lang="es-CO" sz="14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solidFill>
                      <a:srgbClr val="0070C0"/>
                    </a:solidFill>
                  </a:tcPr>
                </a:tc>
                <a:extLst>
                  <a:ext uri="{0D108BD9-81ED-4DB2-BD59-A6C34878D82A}">
                    <a16:rowId xmlns:a16="http://schemas.microsoft.com/office/drawing/2014/main" val="116767542"/>
                  </a:ext>
                </a:extLst>
              </a:tr>
              <a:tr h="299600">
                <a:tc>
                  <a:txBody>
                    <a:bodyPr/>
                    <a:lstStyle/>
                    <a:p>
                      <a:pPr algn="l">
                        <a:lnSpc>
                          <a:spcPct val="107000"/>
                        </a:lnSpc>
                        <a:spcAft>
                          <a:spcPts val="0"/>
                        </a:spcAft>
                      </a:pPr>
                      <a:r>
                        <a:rPr lang="es-CO" sz="1400" dirty="0">
                          <a:effectLst/>
                          <a:latin typeface="Trebuchet MS" panose="020B0603020202020204" pitchFamily="34" charset="0"/>
                        </a:rPr>
                        <a:t>Profesores</a:t>
                      </a:r>
                      <a:endParaRPr lang="es-CO"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solidFill>
                      <a:srgbClr val="0070C0"/>
                    </a:solidFill>
                  </a:tcPr>
                </a:tc>
                <a:tc>
                  <a:txBody>
                    <a:bodyPr/>
                    <a:lstStyle/>
                    <a:p>
                      <a:pPr algn="ctr">
                        <a:lnSpc>
                          <a:spcPct val="107000"/>
                        </a:lnSpc>
                        <a:spcAft>
                          <a:spcPts val="0"/>
                        </a:spcAft>
                      </a:pPr>
                      <a:r>
                        <a:rPr lang="es-CO" sz="1400" dirty="0">
                          <a:solidFill>
                            <a:schemeClr val="bg1"/>
                          </a:solidFill>
                          <a:effectLst/>
                          <a:latin typeface="Trebuchet MS" panose="020B0603020202020204" pitchFamily="34" charset="0"/>
                        </a:rPr>
                        <a:t>896</a:t>
                      </a:r>
                      <a:endParaRPr lang="es-CO" sz="14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spcAft>
                          <a:spcPts val="0"/>
                        </a:spcAft>
                      </a:pPr>
                      <a:r>
                        <a:rPr lang="es-CO" sz="1400" dirty="0">
                          <a:solidFill>
                            <a:schemeClr val="bg1"/>
                          </a:solidFill>
                          <a:effectLst/>
                          <a:latin typeface="Trebuchet MS" panose="020B0603020202020204" pitchFamily="34" charset="0"/>
                        </a:rPr>
                        <a:t>488</a:t>
                      </a:r>
                      <a:endParaRPr lang="es-CO" sz="14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spcAft>
                          <a:spcPts val="0"/>
                        </a:spcAft>
                      </a:pPr>
                      <a:r>
                        <a:rPr lang="es-CO" sz="1400" b="1" dirty="0">
                          <a:solidFill>
                            <a:schemeClr val="bg1"/>
                          </a:solidFill>
                          <a:effectLst/>
                          <a:latin typeface="Trebuchet MS" panose="020B0603020202020204" pitchFamily="34" charset="0"/>
                        </a:rPr>
                        <a:t>507</a:t>
                      </a:r>
                      <a:endParaRPr lang="es-CO" sz="14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solidFill>
                      <a:srgbClr val="0070C0"/>
                    </a:solidFill>
                  </a:tcPr>
                </a:tc>
                <a:extLst>
                  <a:ext uri="{0D108BD9-81ED-4DB2-BD59-A6C34878D82A}">
                    <a16:rowId xmlns:a16="http://schemas.microsoft.com/office/drawing/2014/main" val="3239542609"/>
                  </a:ext>
                </a:extLst>
              </a:tr>
              <a:tr h="299600">
                <a:tc>
                  <a:txBody>
                    <a:bodyPr/>
                    <a:lstStyle/>
                    <a:p>
                      <a:pPr algn="l">
                        <a:lnSpc>
                          <a:spcPct val="107000"/>
                        </a:lnSpc>
                        <a:spcAft>
                          <a:spcPts val="0"/>
                        </a:spcAft>
                      </a:pPr>
                      <a:r>
                        <a:rPr lang="es-CO" sz="1400" dirty="0">
                          <a:effectLst/>
                          <a:latin typeface="Trebuchet MS" panose="020B0603020202020204" pitchFamily="34" charset="0"/>
                        </a:rPr>
                        <a:t>Estudiantes</a:t>
                      </a:r>
                      <a:endParaRPr lang="es-CO"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solidFill>
                      <a:srgbClr val="0070C0"/>
                    </a:solidFill>
                  </a:tcPr>
                </a:tc>
                <a:tc>
                  <a:txBody>
                    <a:bodyPr/>
                    <a:lstStyle/>
                    <a:p>
                      <a:pPr algn="ctr">
                        <a:lnSpc>
                          <a:spcPct val="107000"/>
                        </a:lnSpc>
                        <a:spcAft>
                          <a:spcPts val="0"/>
                        </a:spcAft>
                      </a:pPr>
                      <a:r>
                        <a:rPr lang="es-CO" sz="1400" dirty="0">
                          <a:solidFill>
                            <a:schemeClr val="bg1"/>
                          </a:solidFill>
                          <a:effectLst/>
                          <a:latin typeface="Trebuchet MS" panose="020B0603020202020204" pitchFamily="34" charset="0"/>
                        </a:rPr>
                        <a:t>9.371</a:t>
                      </a:r>
                      <a:endParaRPr lang="es-CO" sz="14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spcAft>
                          <a:spcPts val="0"/>
                        </a:spcAft>
                      </a:pPr>
                      <a:r>
                        <a:rPr lang="es-CO" sz="1400" dirty="0">
                          <a:solidFill>
                            <a:schemeClr val="bg1"/>
                          </a:solidFill>
                          <a:effectLst/>
                          <a:latin typeface="Trebuchet MS" panose="020B0603020202020204" pitchFamily="34" charset="0"/>
                        </a:rPr>
                        <a:t>959</a:t>
                      </a:r>
                      <a:endParaRPr lang="es-CO" sz="14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spcAft>
                          <a:spcPts val="0"/>
                        </a:spcAft>
                      </a:pPr>
                      <a:r>
                        <a:rPr lang="es-CO" sz="1400" b="1" dirty="0">
                          <a:solidFill>
                            <a:schemeClr val="bg1"/>
                          </a:solidFill>
                          <a:effectLst/>
                          <a:latin typeface="Trebuchet MS" panose="020B0603020202020204" pitchFamily="34" charset="0"/>
                        </a:rPr>
                        <a:t>3.151</a:t>
                      </a:r>
                      <a:endParaRPr lang="es-CO" sz="14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solidFill>
                      <a:srgbClr val="0070C0"/>
                    </a:solidFill>
                  </a:tcPr>
                </a:tc>
                <a:extLst>
                  <a:ext uri="{0D108BD9-81ED-4DB2-BD59-A6C34878D82A}">
                    <a16:rowId xmlns:a16="http://schemas.microsoft.com/office/drawing/2014/main" val="2338419444"/>
                  </a:ext>
                </a:extLst>
              </a:tr>
              <a:tr h="299600">
                <a:tc>
                  <a:txBody>
                    <a:bodyPr/>
                    <a:lstStyle/>
                    <a:p>
                      <a:pPr algn="l">
                        <a:lnSpc>
                          <a:spcPct val="107000"/>
                        </a:lnSpc>
                        <a:spcAft>
                          <a:spcPts val="0"/>
                        </a:spcAft>
                      </a:pPr>
                      <a:r>
                        <a:rPr lang="es-CO" sz="1400" dirty="0">
                          <a:effectLst/>
                          <a:latin typeface="Trebuchet MS" panose="020B0603020202020204" pitchFamily="34" charset="0"/>
                        </a:rPr>
                        <a:t>Egresados</a:t>
                      </a:r>
                      <a:endParaRPr lang="es-CO"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solidFill>
                      <a:srgbClr val="0070C0"/>
                    </a:solidFill>
                  </a:tcPr>
                </a:tc>
                <a:tc>
                  <a:txBody>
                    <a:bodyPr/>
                    <a:lstStyle/>
                    <a:p>
                      <a:pPr algn="ctr">
                        <a:lnSpc>
                          <a:spcPct val="107000"/>
                        </a:lnSpc>
                        <a:spcAft>
                          <a:spcPts val="0"/>
                        </a:spcAft>
                      </a:pPr>
                      <a:r>
                        <a:rPr lang="es-CO" sz="1400" dirty="0">
                          <a:solidFill>
                            <a:schemeClr val="bg1"/>
                          </a:solidFill>
                          <a:effectLst/>
                          <a:latin typeface="Trebuchet MS" panose="020B0603020202020204" pitchFamily="34" charset="0"/>
                        </a:rPr>
                        <a:t>9.034</a:t>
                      </a:r>
                      <a:endParaRPr lang="es-CO" sz="14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spcAft>
                          <a:spcPts val="0"/>
                        </a:spcAft>
                      </a:pPr>
                      <a:r>
                        <a:rPr lang="es-CO" sz="1400" dirty="0">
                          <a:solidFill>
                            <a:schemeClr val="bg1"/>
                          </a:solidFill>
                          <a:effectLst/>
                          <a:latin typeface="Trebuchet MS" panose="020B0603020202020204" pitchFamily="34" charset="0"/>
                        </a:rPr>
                        <a:t>955</a:t>
                      </a:r>
                      <a:endParaRPr lang="es-CO" sz="14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spcAft>
                          <a:spcPts val="0"/>
                        </a:spcAft>
                      </a:pPr>
                      <a:r>
                        <a:rPr lang="es-CO" sz="1400" b="1" dirty="0">
                          <a:solidFill>
                            <a:schemeClr val="bg1"/>
                          </a:solidFill>
                          <a:effectLst/>
                          <a:latin typeface="Trebuchet MS" panose="020B0603020202020204" pitchFamily="34" charset="0"/>
                        </a:rPr>
                        <a:t>280</a:t>
                      </a:r>
                      <a:endParaRPr lang="es-CO" sz="14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solidFill>
                      <a:srgbClr val="0070C0"/>
                    </a:solidFill>
                  </a:tcPr>
                </a:tc>
                <a:extLst>
                  <a:ext uri="{0D108BD9-81ED-4DB2-BD59-A6C34878D82A}">
                    <a16:rowId xmlns:a16="http://schemas.microsoft.com/office/drawing/2014/main" val="4192539347"/>
                  </a:ext>
                </a:extLst>
              </a:tr>
              <a:tr h="375803">
                <a:tc>
                  <a:txBody>
                    <a:bodyPr/>
                    <a:lstStyle/>
                    <a:p>
                      <a:pPr algn="l">
                        <a:lnSpc>
                          <a:spcPct val="107000"/>
                        </a:lnSpc>
                        <a:spcAft>
                          <a:spcPts val="0"/>
                        </a:spcAft>
                      </a:pPr>
                      <a:r>
                        <a:rPr lang="es-CO" sz="1400" dirty="0">
                          <a:solidFill>
                            <a:schemeClr val="tx1"/>
                          </a:solidFill>
                          <a:effectLst/>
                          <a:latin typeface="Trebuchet MS" panose="020B0603020202020204" pitchFamily="34" charset="0"/>
                        </a:rPr>
                        <a:t>Total</a:t>
                      </a:r>
                      <a:endParaRPr lang="es-CO" sz="1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07000"/>
                        </a:lnSpc>
                        <a:spcAft>
                          <a:spcPts val="0"/>
                        </a:spcAft>
                      </a:pPr>
                      <a:r>
                        <a:rPr lang="es-CO" sz="1400" dirty="0">
                          <a:solidFill>
                            <a:schemeClr val="tx1"/>
                          </a:solidFill>
                          <a:effectLst/>
                          <a:latin typeface="Trebuchet MS" panose="020B0603020202020204" pitchFamily="34" charset="0"/>
                        </a:rPr>
                        <a:t>19.889</a:t>
                      </a:r>
                      <a:endParaRPr lang="es-CO" sz="1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07000"/>
                        </a:lnSpc>
                        <a:spcAft>
                          <a:spcPts val="0"/>
                        </a:spcAft>
                      </a:pPr>
                      <a:r>
                        <a:rPr lang="es-CO" sz="1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2.818</a:t>
                      </a:r>
                    </a:p>
                  </a:txBody>
                  <a:tcPr marL="44450" marR="44450" marT="0" marB="0" anchor="ctr">
                    <a:solidFill>
                      <a:schemeClr val="tx2">
                        <a:lumMod val="40000"/>
                        <a:lumOff val="60000"/>
                      </a:schemeClr>
                    </a:solidFill>
                  </a:tcPr>
                </a:tc>
                <a:tc>
                  <a:txBody>
                    <a:bodyPr/>
                    <a:lstStyle/>
                    <a:p>
                      <a:pPr algn="ctr">
                        <a:lnSpc>
                          <a:spcPct val="107000"/>
                        </a:lnSpc>
                        <a:spcAft>
                          <a:spcPts val="0"/>
                        </a:spcAft>
                      </a:pPr>
                      <a:r>
                        <a:rPr lang="es-CO" sz="1400" b="1" dirty="0">
                          <a:solidFill>
                            <a:schemeClr val="tx1"/>
                          </a:solidFill>
                          <a:effectLst/>
                          <a:latin typeface="Trebuchet MS" panose="020B0603020202020204" pitchFamily="34" charset="0"/>
                        </a:rPr>
                        <a:t>4.258</a:t>
                      </a:r>
                      <a:endParaRPr lang="es-CO" sz="14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40000"/>
                        <a:lumOff val="60000"/>
                      </a:schemeClr>
                    </a:solidFill>
                  </a:tcPr>
                </a:tc>
                <a:extLst>
                  <a:ext uri="{0D108BD9-81ED-4DB2-BD59-A6C34878D82A}">
                    <a16:rowId xmlns:a16="http://schemas.microsoft.com/office/drawing/2014/main" val="2239747119"/>
                  </a:ext>
                </a:extLst>
              </a:tr>
            </a:tbl>
          </a:graphicData>
        </a:graphic>
      </p:graphicFrame>
      <p:sp>
        <p:nvSpPr>
          <p:cNvPr id="3" name="Rectángulo 2">
            <a:extLst>
              <a:ext uri="{FF2B5EF4-FFF2-40B4-BE49-F238E27FC236}">
                <a16:creationId xmlns:a16="http://schemas.microsoft.com/office/drawing/2014/main" id="{2DCDA596-3BD5-4A3C-8511-4D7EA1476596}"/>
              </a:ext>
            </a:extLst>
          </p:cNvPr>
          <p:cNvSpPr/>
          <p:nvPr/>
        </p:nvSpPr>
        <p:spPr>
          <a:xfrm>
            <a:off x="1078172" y="4204837"/>
            <a:ext cx="7567685" cy="554116"/>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CO" b="1" dirty="0">
                <a:solidFill>
                  <a:srgbClr val="0070C0"/>
                </a:solidFill>
              </a:rPr>
              <a:t>4.275 </a:t>
            </a:r>
            <a:r>
              <a:rPr lang="es-CO" b="1" dirty="0">
                <a:solidFill>
                  <a:schemeClr val="tx2">
                    <a:lumMod val="50000"/>
                  </a:schemeClr>
                </a:solidFill>
              </a:rPr>
              <a:t>(incluido el grupo de 17 empleadores): </a:t>
            </a:r>
            <a:r>
              <a:rPr lang="es-CO" b="1" dirty="0">
                <a:solidFill>
                  <a:srgbClr val="0070C0"/>
                </a:solidFill>
              </a:rPr>
              <a:t>1.457 </a:t>
            </a:r>
            <a:r>
              <a:rPr lang="es-CO" b="1" dirty="0">
                <a:solidFill>
                  <a:schemeClr val="tx2">
                    <a:lumMod val="50000"/>
                  </a:schemeClr>
                </a:solidFill>
              </a:rPr>
              <a:t>participantes por encima de lo esperado</a:t>
            </a:r>
          </a:p>
        </p:txBody>
      </p:sp>
      <p:sp>
        <p:nvSpPr>
          <p:cNvPr id="5" name="Flecha: hacia abajo 4">
            <a:extLst>
              <a:ext uri="{FF2B5EF4-FFF2-40B4-BE49-F238E27FC236}">
                <a16:creationId xmlns:a16="http://schemas.microsoft.com/office/drawing/2014/main" id="{C44872B6-D561-4115-8779-CD9C12FAE479}"/>
              </a:ext>
            </a:extLst>
          </p:cNvPr>
          <p:cNvSpPr/>
          <p:nvPr/>
        </p:nvSpPr>
        <p:spPr>
          <a:xfrm>
            <a:off x="3710994" y="3944753"/>
            <a:ext cx="207869" cy="213332"/>
          </a:xfrm>
          <a:prstGeom prst="down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7" name="Flecha: hacia abajo 4">
            <a:extLst>
              <a:ext uri="{FF2B5EF4-FFF2-40B4-BE49-F238E27FC236}">
                <a16:creationId xmlns:a16="http://schemas.microsoft.com/office/drawing/2014/main" id="{C44872B6-D561-4115-8779-CD9C12FAE479}"/>
              </a:ext>
            </a:extLst>
          </p:cNvPr>
          <p:cNvSpPr/>
          <p:nvPr/>
        </p:nvSpPr>
        <p:spPr>
          <a:xfrm>
            <a:off x="5469784" y="3931260"/>
            <a:ext cx="207869" cy="213332"/>
          </a:xfrm>
          <a:prstGeom prst="down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8" name="Título 1"/>
          <p:cNvSpPr txBox="1">
            <a:spLocks/>
          </p:cNvSpPr>
          <p:nvPr/>
        </p:nvSpPr>
        <p:spPr>
          <a:xfrm>
            <a:off x="829609" y="649870"/>
            <a:ext cx="6900231"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AC090"/>
                </a:solidFill>
                <a:latin typeface="+mj-lt"/>
                <a:ea typeface="+mj-ea"/>
                <a:cs typeface="+mj-cs"/>
              </a:defRPr>
            </a:lvl1pPr>
          </a:lstStyle>
          <a:p>
            <a:pPr algn="l"/>
            <a:r>
              <a:rPr lang="es-CO" sz="2000" b="1" dirty="0">
                <a:solidFill>
                  <a:schemeClr val="bg1"/>
                </a:solidFill>
              </a:rPr>
              <a:t>Participaci</a:t>
            </a:r>
            <a:r>
              <a:rPr lang="es-ES" sz="2000" b="1" dirty="0">
                <a:solidFill>
                  <a:schemeClr val="bg1"/>
                </a:solidFill>
              </a:rPr>
              <a:t>ón de los estamentos</a:t>
            </a:r>
            <a:endParaRPr lang="es-CO" sz="2000" b="1" dirty="0">
              <a:solidFill>
                <a:schemeClr val="bg1"/>
              </a:solidFill>
            </a:endParaRPr>
          </a:p>
        </p:txBody>
      </p:sp>
    </p:spTree>
    <p:extLst>
      <p:ext uri="{BB962C8B-B14F-4D97-AF65-F5344CB8AC3E}">
        <p14:creationId xmlns:p14="http://schemas.microsoft.com/office/powerpoint/2010/main" val="3190779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81777" y="1751759"/>
            <a:ext cx="7094427" cy="1446550"/>
          </a:xfrm>
          <a:prstGeom prst="rect">
            <a:avLst/>
          </a:prstGeom>
          <a:noFill/>
        </p:spPr>
        <p:txBody>
          <a:bodyPr wrap="square" rtlCol="0">
            <a:spAutoFit/>
          </a:bodyPr>
          <a:lstStyle/>
          <a:p>
            <a:r>
              <a:rPr lang="es-CO" sz="2000" b="1" dirty="0">
                <a:solidFill>
                  <a:schemeClr val="bg1"/>
                </a:solidFill>
              </a:rPr>
              <a:t>Resultados del </a:t>
            </a:r>
            <a:br>
              <a:rPr lang="es-CO" sz="3200" b="1" dirty="0">
                <a:solidFill>
                  <a:schemeClr val="bg1"/>
                </a:solidFill>
              </a:rPr>
            </a:br>
            <a:r>
              <a:rPr lang="es-CO" sz="3600" b="1" dirty="0">
                <a:solidFill>
                  <a:schemeClr val="bg1"/>
                </a:solidFill>
              </a:rPr>
              <a:t>Proceso de Autoevaluación</a:t>
            </a:r>
          </a:p>
          <a:p>
            <a:r>
              <a:rPr lang="es-CO" sz="3200" dirty="0">
                <a:solidFill>
                  <a:schemeClr val="bg1"/>
                </a:solidFill>
              </a:rPr>
              <a:t>según factores y características</a:t>
            </a:r>
          </a:p>
        </p:txBody>
      </p:sp>
      <p:sp>
        <p:nvSpPr>
          <p:cNvPr id="5" name="CuadroTexto 4"/>
          <p:cNvSpPr txBox="1"/>
          <p:nvPr/>
        </p:nvSpPr>
        <p:spPr>
          <a:xfrm>
            <a:off x="1081777" y="3198309"/>
            <a:ext cx="6311178" cy="338554"/>
          </a:xfrm>
          <a:prstGeom prst="rect">
            <a:avLst/>
          </a:prstGeom>
          <a:noFill/>
        </p:spPr>
        <p:txBody>
          <a:bodyPr wrap="square" rtlCol="0">
            <a:spAutoFit/>
          </a:bodyPr>
          <a:lstStyle/>
          <a:p>
            <a:r>
              <a:rPr lang="es-CO" sz="1600" dirty="0">
                <a:solidFill>
                  <a:schemeClr val="bg1"/>
                </a:solidFill>
              </a:rPr>
              <a:t>Ventana de observaci</a:t>
            </a:r>
            <a:r>
              <a:rPr lang="es-ES" sz="1600" dirty="0">
                <a:solidFill>
                  <a:schemeClr val="bg1"/>
                </a:solidFill>
              </a:rPr>
              <a:t>ón 2014-2018</a:t>
            </a:r>
            <a:endParaRPr lang="es-CO" sz="1600" dirty="0">
              <a:solidFill>
                <a:schemeClr val="bg1"/>
              </a:solidFill>
            </a:endParaRPr>
          </a:p>
        </p:txBody>
      </p:sp>
      <p:pic>
        <p:nvPicPr>
          <p:cNvPr id="7" name="Imagen 6"/>
          <p:cNvPicPr>
            <a:picLocks noChangeAspect="1"/>
          </p:cNvPicPr>
          <p:nvPr/>
        </p:nvPicPr>
        <p:blipFill>
          <a:blip r:embed="rId2"/>
          <a:stretch>
            <a:fillRect/>
          </a:stretch>
        </p:blipFill>
        <p:spPr>
          <a:xfrm>
            <a:off x="1904245" y="3898262"/>
            <a:ext cx="1848688" cy="480179"/>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262" y="3785605"/>
            <a:ext cx="1836478" cy="781963"/>
          </a:xfrm>
          <a:prstGeom prst="rect">
            <a:avLst/>
          </a:prstGeom>
        </p:spPr>
      </p:pic>
    </p:spTree>
    <p:extLst>
      <p:ext uri="{BB962C8B-B14F-4D97-AF65-F5344CB8AC3E}">
        <p14:creationId xmlns:p14="http://schemas.microsoft.com/office/powerpoint/2010/main" val="39694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la 35">
            <a:extLst>
              <a:ext uri="{FF2B5EF4-FFF2-40B4-BE49-F238E27FC236}">
                <a16:creationId xmlns:a16="http://schemas.microsoft.com/office/drawing/2014/main" id="{E7C30E9D-5256-4924-AA03-54F76EC029B6}"/>
              </a:ext>
            </a:extLst>
          </p:cNvPr>
          <p:cNvGraphicFramePr>
            <a:graphicFrameLocks noGrp="1"/>
          </p:cNvGraphicFramePr>
          <p:nvPr>
            <p:extLst>
              <p:ext uri="{D42A27DB-BD31-4B8C-83A1-F6EECF244321}">
                <p14:modId xmlns:p14="http://schemas.microsoft.com/office/powerpoint/2010/main" val="1332800508"/>
              </p:ext>
            </p:extLst>
          </p:nvPr>
        </p:nvGraphicFramePr>
        <p:xfrm>
          <a:off x="873347" y="869661"/>
          <a:ext cx="7861082" cy="4192316"/>
        </p:xfrm>
        <a:graphic>
          <a:graphicData uri="http://schemas.openxmlformats.org/drawingml/2006/table">
            <a:tbl>
              <a:tblPr>
                <a:tableStyleId>{5C22544A-7EE6-4342-B048-85BDC9FD1C3A}</a:tableStyleId>
              </a:tblPr>
              <a:tblGrid>
                <a:gridCol w="2215827">
                  <a:extLst>
                    <a:ext uri="{9D8B030D-6E8A-4147-A177-3AD203B41FA5}">
                      <a16:colId xmlns:a16="http://schemas.microsoft.com/office/drawing/2014/main" val="1256592869"/>
                    </a:ext>
                  </a:extLst>
                </a:gridCol>
                <a:gridCol w="758762">
                  <a:extLst>
                    <a:ext uri="{9D8B030D-6E8A-4147-A177-3AD203B41FA5}">
                      <a16:colId xmlns:a16="http://schemas.microsoft.com/office/drawing/2014/main" val="2019154109"/>
                    </a:ext>
                  </a:extLst>
                </a:gridCol>
                <a:gridCol w="898952">
                  <a:extLst>
                    <a:ext uri="{9D8B030D-6E8A-4147-A177-3AD203B41FA5}">
                      <a16:colId xmlns:a16="http://schemas.microsoft.com/office/drawing/2014/main" val="965521820"/>
                    </a:ext>
                  </a:extLst>
                </a:gridCol>
                <a:gridCol w="898952">
                  <a:extLst>
                    <a:ext uri="{9D8B030D-6E8A-4147-A177-3AD203B41FA5}">
                      <a16:colId xmlns:a16="http://schemas.microsoft.com/office/drawing/2014/main" val="3715630405"/>
                    </a:ext>
                  </a:extLst>
                </a:gridCol>
                <a:gridCol w="660348">
                  <a:extLst>
                    <a:ext uri="{9D8B030D-6E8A-4147-A177-3AD203B41FA5}">
                      <a16:colId xmlns:a16="http://schemas.microsoft.com/office/drawing/2014/main" val="893091672"/>
                    </a:ext>
                  </a:extLst>
                </a:gridCol>
                <a:gridCol w="1218181">
                  <a:extLst>
                    <a:ext uri="{9D8B030D-6E8A-4147-A177-3AD203B41FA5}">
                      <a16:colId xmlns:a16="http://schemas.microsoft.com/office/drawing/2014/main" val="1973369717"/>
                    </a:ext>
                  </a:extLst>
                </a:gridCol>
                <a:gridCol w="1210060">
                  <a:extLst>
                    <a:ext uri="{9D8B030D-6E8A-4147-A177-3AD203B41FA5}">
                      <a16:colId xmlns:a16="http://schemas.microsoft.com/office/drawing/2014/main" val="1319500692"/>
                    </a:ext>
                  </a:extLst>
                </a:gridCol>
              </a:tblGrid>
              <a:tr h="200723">
                <a:tc rowSpan="2">
                  <a:txBody>
                    <a:bodyPr/>
                    <a:lstStyle/>
                    <a:p>
                      <a:pPr algn="ctr">
                        <a:lnSpc>
                          <a:spcPct val="107000"/>
                        </a:lnSpc>
                        <a:spcAft>
                          <a:spcPts val="0"/>
                        </a:spcAft>
                      </a:pPr>
                      <a:r>
                        <a:rPr lang="es-CO" sz="1400" b="1" dirty="0">
                          <a:solidFill>
                            <a:schemeClr val="bg1"/>
                          </a:solidFill>
                          <a:effectLst/>
                        </a:rPr>
                        <a:t>Factor</a:t>
                      </a:r>
                      <a:endParaRPr lang="es-CO"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chemeClr val="tx2">
                        <a:lumMod val="75000"/>
                      </a:schemeClr>
                    </a:solidFill>
                  </a:tcPr>
                </a:tc>
                <a:tc gridSpan="3">
                  <a:txBody>
                    <a:bodyPr/>
                    <a:lstStyle/>
                    <a:p>
                      <a:pPr algn="ctr">
                        <a:lnSpc>
                          <a:spcPct val="107000"/>
                        </a:lnSpc>
                        <a:spcAft>
                          <a:spcPts val="0"/>
                        </a:spcAft>
                      </a:pPr>
                      <a:r>
                        <a:rPr lang="es-CO" sz="1200" b="1" dirty="0">
                          <a:solidFill>
                            <a:schemeClr val="bg1"/>
                          </a:solidFill>
                          <a:effectLst/>
                        </a:rPr>
                        <a:t>% Ponderado Característica</a:t>
                      </a:r>
                      <a:endParaRPr lang="es-CO"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chemeClr val="tx2">
                        <a:lumMod val="75000"/>
                      </a:schemeClr>
                    </a:solidFill>
                  </a:tcPr>
                </a:tc>
                <a:tc hMerge="1">
                  <a:txBody>
                    <a:bodyPr/>
                    <a:lstStyle/>
                    <a:p>
                      <a:endParaRPr lang="es-CO"/>
                    </a:p>
                  </a:txBody>
                  <a:tcPr/>
                </a:tc>
                <a:tc hMerge="1">
                  <a:txBody>
                    <a:bodyPr/>
                    <a:lstStyle/>
                    <a:p>
                      <a:endParaRPr lang="es-CO"/>
                    </a:p>
                  </a:txBody>
                  <a:tcPr/>
                </a:tc>
                <a:tc rowSpan="2">
                  <a:txBody>
                    <a:bodyPr/>
                    <a:lstStyle/>
                    <a:p>
                      <a:pPr algn="ctr">
                        <a:lnSpc>
                          <a:spcPct val="107000"/>
                        </a:lnSpc>
                        <a:spcAft>
                          <a:spcPts val="0"/>
                        </a:spcAft>
                      </a:pPr>
                      <a:r>
                        <a:rPr lang="es-CO" sz="1200" b="1" dirty="0">
                          <a:solidFill>
                            <a:schemeClr val="bg1"/>
                          </a:solidFill>
                          <a:effectLst/>
                        </a:rPr>
                        <a:t>Total por factor</a:t>
                      </a:r>
                      <a:endParaRPr lang="es-CO"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chemeClr val="tx2">
                        <a:lumMod val="75000"/>
                      </a:schemeClr>
                    </a:solidFill>
                  </a:tcPr>
                </a:tc>
                <a:tc rowSpan="2">
                  <a:txBody>
                    <a:bodyPr/>
                    <a:lstStyle/>
                    <a:p>
                      <a:pPr algn="ctr">
                        <a:lnSpc>
                          <a:spcPct val="107000"/>
                        </a:lnSpc>
                        <a:spcAft>
                          <a:spcPts val="0"/>
                        </a:spcAft>
                      </a:pPr>
                      <a:r>
                        <a:rPr lang="es-CO" sz="1200" b="1" dirty="0">
                          <a:solidFill>
                            <a:schemeClr val="bg1"/>
                          </a:solidFill>
                          <a:effectLst/>
                        </a:rPr>
                        <a:t>Total</a:t>
                      </a:r>
                      <a:endParaRPr lang="es-CO"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chemeClr val="tx2">
                        <a:lumMod val="75000"/>
                      </a:schemeClr>
                    </a:solidFill>
                  </a:tcPr>
                </a:tc>
                <a:tc rowSpan="2">
                  <a:txBody>
                    <a:bodyPr/>
                    <a:lstStyle/>
                    <a:p>
                      <a:pPr algn="ctr">
                        <a:lnSpc>
                          <a:spcPct val="107000"/>
                        </a:lnSpc>
                        <a:spcAft>
                          <a:spcPts val="0"/>
                        </a:spcAft>
                      </a:pPr>
                      <a:r>
                        <a:rPr lang="es-CO"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Variación</a:t>
                      </a:r>
                      <a:r>
                        <a:rPr lang="es-CO" sz="1050" b="1"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 respecto a 2014</a:t>
                      </a:r>
                      <a:endParaRPr lang="es-CO"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chemeClr val="tx2">
                        <a:lumMod val="75000"/>
                      </a:schemeClr>
                    </a:solidFill>
                  </a:tcPr>
                </a:tc>
                <a:extLst>
                  <a:ext uri="{0D108BD9-81ED-4DB2-BD59-A6C34878D82A}">
                    <a16:rowId xmlns:a16="http://schemas.microsoft.com/office/drawing/2014/main" val="4204914355"/>
                  </a:ext>
                </a:extLst>
              </a:tr>
              <a:tr h="420032">
                <a:tc vMerge="1">
                  <a:txBody>
                    <a:bodyPr/>
                    <a:lstStyle/>
                    <a:p>
                      <a:endParaRPr lang="es-CO"/>
                    </a:p>
                  </a:txBody>
                  <a:tcPr/>
                </a:tc>
                <a:tc>
                  <a:txBody>
                    <a:bodyPr/>
                    <a:lstStyle/>
                    <a:p>
                      <a:pPr algn="ctr">
                        <a:lnSpc>
                          <a:spcPct val="107000"/>
                        </a:lnSpc>
                        <a:spcAft>
                          <a:spcPts val="0"/>
                        </a:spcAft>
                      </a:pPr>
                      <a:r>
                        <a:rPr lang="es-CO" sz="1000" b="1" dirty="0">
                          <a:solidFill>
                            <a:schemeClr val="bg1"/>
                          </a:solidFill>
                          <a:effectLst/>
                        </a:rPr>
                        <a:t>Peso Asignado %</a:t>
                      </a:r>
                      <a:endParaRPr lang="es-CO"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chemeClr val="tx2">
                        <a:lumMod val="75000"/>
                      </a:schemeClr>
                    </a:solidFill>
                  </a:tcPr>
                </a:tc>
                <a:tc>
                  <a:txBody>
                    <a:bodyPr/>
                    <a:lstStyle/>
                    <a:p>
                      <a:pPr algn="ctr">
                        <a:lnSpc>
                          <a:spcPct val="107000"/>
                        </a:lnSpc>
                        <a:spcAft>
                          <a:spcPts val="0"/>
                        </a:spcAft>
                      </a:pPr>
                      <a:r>
                        <a:rPr lang="es-CO" sz="1000" b="1" dirty="0">
                          <a:solidFill>
                            <a:schemeClr val="bg1"/>
                          </a:solidFill>
                          <a:effectLst/>
                        </a:rPr>
                        <a:t>Peso Alcanzado %</a:t>
                      </a:r>
                      <a:endParaRPr lang="es-CO"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chemeClr val="tx2">
                        <a:lumMod val="75000"/>
                      </a:schemeClr>
                    </a:solidFill>
                  </a:tcPr>
                </a:tc>
                <a:tc>
                  <a:txBody>
                    <a:bodyPr/>
                    <a:lstStyle/>
                    <a:p>
                      <a:pPr algn="ctr">
                        <a:lnSpc>
                          <a:spcPct val="107000"/>
                        </a:lnSpc>
                        <a:spcAft>
                          <a:spcPts val="0"/>
                        </a:spcAft>
                      </a:pPr>
                      <a:r>
                        <a:rPr lang="es-CO" sz="1000" b="1" dirty="0">
                          <a:solidFill>
                            <a:schemeClr val="bg1"/>
                          </a:solidFill>
                          <a:effectLst/>
                        </a:rPr>
                        <a:t>Cumplimiento</a:t>
                      </a:r>
                      <a:endParaRPr lang="es-CO" sz="1050" b="1" dirty="0">
                        <a:solidFill>
                          <a:schemeClr val="bg1"/>
                        </a:solidFill>
                        <a:effectLst/>
                      </a:endParaRPr>
                    </a:p>
                    <a:p>
                      <a:pPr algn="ctr">
                        <a:lnSpc>
                          <a:spcPct val="107000"/>
                        </a:lnSpc>
                        <a:spcAft>
                          <a:spcPts val="0"/>
                        </a:spcAft>
                      </a:pPr>
                      <a:r>
                        <a:rPr lang="es-CO" sz="1000" b="1" dirty="0">
                          <a:solidFill>
                            <a:schemeClr val="bg1"/>
                          </a:solidFill>
                          <a:effectLst/>
                        </a:rPr>
                        <a:t>%</a:t>
                      </a:r>
                      <a:endParaRPr lang="es-CO"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chemeClr val="tx2">
                        <a:lumMod val="75000"/>
                      </a:schemeClr>
                    </a:solidFill>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00039989"/>
                  </a:ext>
                </a:extLst>
              </a:tr>
              <a:tr h="425762">
                <a:tc>
                  <a:txBody>
                    <a:bodyPr/>
                    <a:lstStyle/>
                    <a:p>
                      <a:pPr marL="228600" lvl="0" indent="-228600">
                        <a:lnSpc>
                          <a:spcPct val="107000"/>
                        </a:lnSpc>
                        <a:spcAft>
                          <a:spcPts val="0"/>
                        </a:spcAft>
                        <a:buFont typeface="+mj-lt"/>
                        <a:buAutoNum type="arabicPeriod"/>
                      </a:pPr>
                      <a:r>
                        <a:rPr lang="es-CO" sz="1400" b="1" dirty="0">
                          <a:effectLst/>
                        </a:rPr>
                        <a:t>Misión y Proyecto Institucional</a:t>
                      </a:r>
                      <a:endParaRPr lang="es-C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rgbClr val="FFC000"/>
                    </a:solidFill>
                  </a:tcPr>
                </a:tc>
                <a:tc>
                  <a:txBody>
                    <a:bodyPr/>
                    <a:lstStyle/>
                    <a:p>
                      <a:pPr algn="ctr">
                        <a:lnSpc>
                          <a:spcPct val="107000"/>
                        </a:lnSpc>
                        <a:spcAft>
                          <a:spcPts val="0"/>
                        </a:spcAft>
                      </a:pPr>
                      <a:r>
                        <a:rPr lang="es-CO" sz="1600" dirty="0">
                          <a:solidFill>
                            <a:schemeClr val="bg1"/>
                          </a:solidFill>
                          <a:effectLst/>
                        </a:rPr>
                        <a:t>9</a:t>
                      </a:r>
                      <a:endParaRPr lang="es-C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8,5</a:t>
                      </a:r>
                      <a:endParaRPr lang="es-C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94,44</a:t>
                      </a:r>
                      <a:endParaRPr lang="es-C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4,7</a:t>
                      </a:r>
                      <a:endParaRPr lang="es-C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Se cumple plenamente</a:t>
                      </a:r>
                      <a:endParaRPr lang="es-C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500" b="1" dirty="0">
                          <a:solidFill>
                            <a:schemeClr val="bg1"/>
                          </a:solidFill>
                          <a:effectLst/>
                        </a:rPr>
                        <a:t>0,82%</a:t>
                      </a:r>
                      <a:endParaRPr lang="es-CO"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extLst>
                  <a:ext uri="{0D108BD9-81ED-4DB2-BD59-A6C34878D82A}">
                    <a16:rowId xmlns:a16="http://schemas.microsoft.com/office/drawing/2014/main" val="2772906124"/>
                  </a:ext>
                </a:extLst>
              </a:tr>
              <a:tr h="425762">
                <a:tc>
                  <a:txBody>
                    <a:bodyPr/>
                    <a:lstStyle/>
                    <a:p>
                      <a:pPr marL="228600" lvl="0" indent="-228600">
                        <a:lnSpc>
                          <a:spcPct val="107000"/>
                        </a:lnSpc>
                        <a:spcAft>
                          <a:spcPts val="0"/>
                        </a:spcAft>
                        <a:buFont typeface="+mj-lt"/>
                        <a:buAutoNum type="arabicPeriod" startAt="2"/>
                      </a:pPr>
                      <a:r>
                        <a:rPr lang="es-CO" sz="1400" b="1" dirty="0">
                          <a:effectLst/>
                        </a:rPr>
                        <a:t>Estudiantes</a:t>
                      </a:r>
                      <a:endParaRPr lang="es-C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rgbClr val="FFC000"/>
                    </a:solidFill>
                  </a:tcPr>
                </a:tc>
                <a:tc>
                  <a:txBody>
                    <a:bodyPr/>
                    <a:lstStyle/>
                    <a:p>
                      <a:pPr algn="ctr">
                        <a:lnSpc>
                          <a:spcPct val="107000"/>
                        </a:lnSpc>
                        <a:spcAft>
                          <a:spcPts val="0"/>
                        </a:spcAft>
                      </a:pPr>
                      <a:r>
                        <a:rPr lang="es-CO" sz="1600" dirty="0">
                          <a:solidFill>
                            <a:schemeClr val="bg1"/>
                          </a:solidFill>
                          <a:effectLst/>
                        </a:rPr>
                        <a:t>10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9,0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90,40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4,5</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Se cumple plenamente</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500" b="1" dirty="0">
                          <a:solidFill>
                            <a:schemeClr val="bg1"/>
                          </a:solidFill>
                          <a:effectLst/>
                        </a:rPr>
                        <a:t>11,26%</a:t>
                      </a:r>
                      <a:endParaRPr lang="es-CO"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extLst>
                  <a:ext uri="{0D108BD9-81ED-4DB2-BD59-A6C34878D82A}">
                    <a16:rowId xmlns:a16="http://schemas.microsoft.com/office/drawing/2014/main" val="155316258"/>
                  </a:ext>
                </a:extLst>
              </a:tr>
              <a:tr h="425762">
                <a:tc>
                  <a:txBody>
                    <a:bodyPr/>
                    <a:lstStyle/>
                    <a:p>
                      <a:pPr marL="228600" lvl="0" indent="-228600">
                        <a:lnSpc>
                          <a:spcPct val="107000"/>
                        </a:lnSpc>
                        <a:spcAft>
                          <a:spcPts val="0"/>
                        </a:spcAft>
                        <a:buFont typeface="+mj-lt"/>
                        <a:buAutoNum type="arabicPeriod" startAt="3"/>
                      </a:pPr>
                      <a:r>
                        <a:rPr lang="es-CO" sz="1400" b="1" dirty="0">
                          <a:effectLst/>
                        </a:rPr>
                        <a:t>Profesores</a:t>
                      </a:r>
                      <a:endParaRPr lang="es-CO" sz="1100" b="1" dirty="0">
                        <a:effectLst/>
                        <a:latin typeface="Calibri" panose="020F0502020204030204" pitchFamily="34" charset="0"/>
                        <a:ea typeface="+mn-ea"/>
                        <a:cs typeface="Times New Roman" panose="02020603050405020304" pitchFamily="18" charset="0"/>
                      </a:endParaRPr>
                    </a:p>
                  </a:txBody>
                  <a:tcPr marL="16807" marR="16807" marT="0" marB="0" anchor="ctr">
                    <a:solidFill>
                      <a:srgbClr val="FFC000"/>
                    </a:solidFill>
                  </a:tcPr>
                </a:tc>
                <a:tc>
                  <a:txBody>
                    <a:bodyPr/>
                    <a:lstStyle/>
                    <a:p>
                      <a:pPr algn="ctr">
                        <a:lnSpc>
                          <a:spcPct val="107000"/>
                        </a:lnSpc>
                        <a:spcAft>
                          <a:spcPts val="0"/>
                        </a:spcAft>
                      </a:pPr>
                      <a:r>
                        <a:rPr lang="es-CO" sz="1600" dirty="0">
                          <a:solidFill>
                            <a:schemeClr val="bg1"/>
                          </a:solidFill>
                          <a:effectLst/>
                        </a:rPr>
                        <a:t>10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9,0</a:t>
                      </a: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89,60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4,5</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Se cumple plenamente</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500" b="1" dirty="0">
                          <a:solidFill>
                            <a:schemeClr val="bg1"/>
                          </a:solidFill>
                          <a:effectLst/>
                        </a:rPr>
                        <a:t>6,97%</a:t>
                      </a:r>
                      <a:endParaRPr lang="es-CO"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extLst>
                  <a:ext uri="{0D108BD9-81ED-4DB2-BD59-A6C34878D82A}">
                    <a16:rowId xmlns:a16="http://schemas.microsoft.com/office/drawing/2014/main" val="2378157299"/>
                  </a:ext>
                </a:extLst>
              </a:tr>
              <a:tr h="425762">
                <a:tc>
                  <a:txBody>
                    <a:bodyPr/>
                    <a:lstStyle/>
                    <a:p>
                      <a:pPr marL="228600" lvl="0" indent="-228600">
                        <a:lnSpc>
                          <a:spcPct val="107000"/>
                        </a:lnSpc>
                        <a:spcAft>
                          <a:spcPts val="0"/>
                        </a:spcAft>
                        <a:buFont typeface="+mj-lt"/>
                        <a:buAutoNum type="arabicPeriod" startAt="4"/>
                      </a:pPr>
                      <a:r>
                        <a:rPr lang="es-CO" sz="1400" b="1" dirty="0">
                          <a:effectLst/>
                        </a:rPr>
                        <a:t>Procesos académicos</a:t>
                      </a:r>
                      <a:endParaRPr lang="es-C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rgbClr val="FFC000"/>
                    </a:solidFill>
                  </a:tcPr>
                </a:tc>
                <a:tc>
                  <a:txBody>
                    <a:bodyPr/>
                    <a:lstStyle/>
                    <a:p>
                      <a:pPr algn="ctr">
                        <a:lnSpc>
                          <a:spcPct val="107000"/>
                        </a:lnSpc>
                        <a:spcAft>
                          <a:spcPts val="0"/>
                        </a:spcAft>
                      </a:pPr>
                      <a:r>
                        <a:rPr lang="es-CO" sz="1600" dirty="0">
                          <a:solidFill>
                            <a:schemeClr val="bg1"/>
                          </a:solidFill>
                          <a:effectLst/>
                        </a:rPr>
                        <a:t>10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9,0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90,20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4,5</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Se cumple plenamente</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500" b="1" dirty="0">
                          <a:solidFill>
                            <a:schemeClr val="bg1"/>
                          </a:solidFill>
                          <a:effectLst/>
                        </a:rPr>
                        <a:t>4,20%</a:t>
                      </a:r>
                      <a:endParaRPr lang="es-CO"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extLst>
                  <a:ext uri="{0D108BD9-81ED-4DB2-BD59-A6C34878D82A}">
                    <a16:rowId xmlns:a16="http://schemas.microsoft.com/office/drawing/2014/main" val="1302145151"/>
                  </a:ext>
                </a:extLst>
              </a:tr>
              <a:tr h="425762">
                <a:tc>
                  <a:txBody>
                    <a:bodyPr/>
                    <a:lstStyle/>
                    <a:p>
                      <a:pPr marL="228600" lvl="0" indent="-228600">
                        <a:lnSpc>
                          <a:spcPct val="107000"/>
                        </a:lnSpc>
                        <a:spcAft>
                          <a:spcPts val="0"/>
                        </a:spcAft>
                        <a:buFont typeface="+mj-lt"/>
                        <a:buAutoNum type="arabicPeriod" startAt="5"/>
                      </a:pPr>
                      <a:r>
                        <a:rPr lang="es-CO" sz="1400" b="1" dirty="0">
                          <a:effectLst/>
                        </a:rPr>
                        <a:t>Visibilidad Nacional e Internacional</a:t>
                      </a:r>
                      <a:endParaRPr lang="es-C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rgbClr val="FFC000"/>
                    </a:solidFill>
                  </a:tcPr>
                </a:tc>
                <a:tc>
                  <a:txBody>
                    <a:bodyPr/>
                    <a:lstStyle/>
                    <a:p>
                      <a:pPr algn="ctr">
                        <a:lnSpc>
                          <a:spcPct val="107000"/>
                        </a:lnSpc>
                        <a:spcAft>
                          <a:spcPts val="0"/>
                        </a:spcAft>
                      </a:pPr>
                      <a:r>
                        <a:rPr lang="es-CO" sz="1600" dirty="0">
                          <a:solidFill>
                            <a:schemeClr val="bg1"/>
                          </a:solidFill>
                          <a:effectLst/>
                        </a:rPr>
                        <a:t>9</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7,7</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86,00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4,3</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Se cumple en alto grado</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500" b="1" dirty="0">
                          <a:solidFill>
                            <a:srgbClr val="FFC000"/>
                          </a:solidFill>
                          <a:effectLst/>
                        </a:rPr>
                        <a:t>Factor nuevo </a:t>
                      </a:r>
                      <a:endParaRPr lang="es-CO" sz="15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extLst>
                  <a:ext uri="{0D108BD9-81ED-4DB2-BD59-A6C34878D82A}">
                    <a16:rowId xmlns:a16="http://schemas.microsoft.com/office/drawing/2014/main" val="2789335154"/>
                  </a:ext>
                </a:extLst>
              </a:tr>
              <a:tr h="425762">
                <a:tc>
                  <a:txBody>
                    <a:bodyPr/>
                    <a:lstStyle/>
                    <a:p>
                      <a:pPr marL="228600" lvl="0" indent="-228600">
                        <a:lnSpc>
                          <a:spcPct val="107000"/>
                        </a:lnSpc>
                        <a:spcAft>
                          <a:spcPts val="0"/>
                        </a:spcAft>
                        <a:buFont typeface="+mj-lt"/>
                        <a:buAutoNum type="arabicPeriod" startAt="6"/>
                      </a:pPr>
                      <a:r>
                        <a:rPr lang="es-CO" sz="1400" b="1" dirty="0">
                          <a:effectLst/>
                        </a:rPr>
                        <a:t>Investigación y Creación Artística</a:t>
                      </a:r>
                      <a:endParaRPr lang="es-C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rgbClr val="FFC000"/>
                    </a:solidFill>
                  </a:tcPr>
                </a:tc>
                <a:tc>
                  <a:txBody>
                    <a:bodyPr/>
                    <a:lstStyle/>
                    <a:p>
                      <a:pPr algn="ctr">
                        <a:lnSpc>
                          <a:spcPct val="107000"/>
                        </a:lnSpc>
                        <a:spcAft>
                          <a:spcPts val="0"/>
                        </a:spcAft>
                      </a:pPr>
                      <a:r>
                        <a:rPr lang="es-CO" sz="1600" dirty="0">
                          <a:solidFill>
                            <a:schemeClr val="bg1"/>
                          </a:solidFill>
                          <a:effectLst/>
                        </a:rPr>
                        <a:t>10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8,9</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89,00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4,5</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Se cumple plenamente</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500" b="1" dirty="0">
                          <a:solidFill>
                            <a:schemeClr val="bg1"/>
                          </a:solidFill>
                          <a:effectLst/>
                        </a:rPr>
                        <a:t>4,17%</a:t>
                      </a:r>
                      <a:endParaRPr lang="es-CO"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extLst>
                  <a:ext uri="{0D108BD9-81ED-4DB2-BD59-A6C34878D82A}">
                    <a16:rowId xmlns:a16="http://schemas.microsoft.com/office/drawing/2014/main" val="1027742398"/>
                  </a:ext>
                </a:extLst>
              </a:tr>
              <a:tr h="425762">
                <a:tc>
                  <a:txBody>
                    <a:bodyPr/>
                    <a:lstStyle/>
                    <a:p>
                      <a:pPr marL="228600" lvl="0" indent="-228600">
                        <a:lnSpc>
                          <a:spcPct val="107000"/>
                        </a:lnSpc>
                        <a:spcAft>
                          <a:spcPts val="0"/>
                        </a:spcAft>
                        <a:buFont typeface="+mj-lt"/>
                        <a:buAutoNum type="arabicPeriod" startAt="7"/>
                      </a:pPr>
                      <a:r>
                        <a:rPr lang="es-CO" sz="1400" b="1" dirty="0">
                          <a:effectLst/>
                        </a:rPr>
                        <a:t>Pertinencia e Impacto Social</a:t>
                      </a:r>
                      <a:endParaRPr lang="es-C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rgbClr val="FFC000"/>
                    </a:solidFill>
                  </a:tcPr>
                </a:tc>
                <a:tc>
                  <a:txBody>
                    <a:bodyPr/>
                    <a:lstStyle/>
                    <a:p>
                      <a:pPr algn="ctr">
                        <a:lnSpc>
                          <a:spcPct val="107000"/>
                        </a:lnSpc>
                        <a:spcAft>
                          <a:spcPts val="0"/>
                        </a:spcAft>
                      </a:pPr>
                      <a:r>
                        <a:rPr lang="es-CO" sz="1600" dirty="0">
                          <a:solidFill>
                            <a:schemeClr val="bg1"/>
                          </a:solidFill>
                          <a:effectLst/>
                        </a:rPr>
                        <a:t>10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9,1</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91,40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4,6</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600" dirty="0">
                          <a:solidFill>
                            <a:schemeClr val="bg1"/>
                          </a:solidFill>
                          <a:effectLst/>
                        </a:rPr>
                        <a:t>Se cumple plenamente</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tc>
                  <a:txBody>
                    <a:bodyPr/>
                    <a:lstStyle/>
                    <a:p>
                      <a:pPr algn="ctr">
                        <a:lnSpc>
                          <a:spcPct val="107000"/>
                        </a:lnSpc>
                        <a:spcAft>
                          <a:spcPts val="0"/>
                        </a:spcAft>
                      </a:pPr>
                      <a:r>
                        <a:rPr lang="es-CO" sz="1500" b="1" dirty="0">
                          <a:solidFill>
                            <a:schemeClr val="bg1"/>
                          </a:solidFill>
                          <a:effectLst/>
                        </a:rPr>
                        <a:t>7,78%</a:t>
                      </a:r>
                      <a:endParaRPr lang="es-CO"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extLst>
                  <a:ext uri="{0D108BD9-81ED-4DB2-BD59-A6C34878D82A}">
                    <a16:rowId xmlns:a16="http://schemas.microsoft.com/office/drawing/2014/main" val="1697119497"/>
                  </a:ext>
                </a:extLst>
              </a:tr>
            </a:tbl>
          </a:graphicData>
        </a:graphic>
      </p:graphicFrame>
      <p:sp>
        <p:nvSpPr>
          <p:cNvPr id="42" name="Flecha: hacia abajo 41">
            <a:extLst>
              <a:ext uri="{FF2B5EF4-FFF2-40B4-BE49-F238E27FC236}">
                <a16:creationId xmlns:a16="http://schemas.microsoft.com/office/drawing/2014/main" id="{BD19800C-929A-455B-A6AA-C24C3CDCACF9}"/>
              </a:ext>
            </a:extLst>
          </p:cNvPr>
          <p:cNvSpPr/>
          <p:nvPr/>
        </p:nvSpPr>
        <p:spPr>
          <a:xfrm rot="10800000">
            <a:off x="7674467" y="1639326"/>
            <a:ext cx="149225" cy="21272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CO" dirty="0"/>
          </a:p>
        </p:txBody>
      </p:sp>
      <p:sp>
        <p:nvSpPr>
          <p:cNvPr id="43" name="Rectángulo 42">
            <a:extLst>
              <a:ext uri="{FF2B5EF4-FFF2-40B4-BE49-F238E27FC236}">
                <a16:creationId xmlns:a16="http://schemas.microsoft.com/office/drawing/2014/main" id="{5B21FB3C-2A39-479B-8A9F-5BF59101A008}"/>
              </a:ext>
            </a:extLst>
          </p:cNvPr>
          <p:cNvSpPr/>
          <p:nvPr/>
        </p:nvSpPr>
        <p:spPr>
          <a:xfrm>
            <a:off x="822410" y="469551"/>
            <a:ext cx="5556871" cy="400110"/>
          </a:xfrm>
          <a:prstGeom prst="rect">
            <a:avLst/>
          </a:prstGeom>
        </p:spPr>
        <p:txBody>
          <a:bodyPr wrap="square">
            <a:spAutoFit/>
          </a:bodyPr>
          <a:lstStyle/>
          <a:p>
            <a:r>
              <a:rPr lang="es-CO" sz="2000" b="1" dirty="0">
                <a:solidFill>
                  <a:schemeClr val="bg1"/>
                </a:solidFill>
              </a:rPr>
              <a:t>Resultados Autoevaluación UPN por Factor </a:t>
            </a:r>
          </a:p>
        </p:txBody>
      </p:sp>
      <p:sp>
        <p:nvSpPr>
          <p:cNvPr id="10" name="Flecha: hacia abajo 41">
            <a:extLst>
              <a:ext uri="{FF2B5EF4-FFF2-40B4-BE49-F238E27FC236}">
                <a16:creationId xmlns:a16="http://schemas.microsoft.com/office/drawing/2014/main" id="{BD19800C-929A-455B-A6AA-C24C3CDCACF9}"/>
              </a:ext>
            </a:extLst>
          </p:cNvPr>
          <p:cNvSpPr/>
          <p:nvPr/>
        </p:nvSpPr>
        <p:spPr>
          <a:xfrm rot="10800000">
            <a:off x="7676229" y="2145798"/>
            <a:ext cx="149225" cy="21272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CO" dirty="0"/>
          </a:p>
        </p:txBody>
      </p:sp>
      <p:sp>
        <p:nvSpPr>
          <p:cNvPr id="11" name="Flecha: hacia abajo 41">
            <a:extLst>
              <a:ext uri="{FF2B5EF4-FFF2-40B4-BE49-F238E27FC236}">
                <a16:creationId xmlns:a16="http://schemas.microsoft.com/office/drawing/2014/main" id="{BD19800C-929A-455B-A6AA-C24C3CDCACF9}"/>
              </a:ext>
            </a:extLst>
          </p:cNvPr>
          <p:cNvSpPr/>
          <p:nvPr/>
        </p:nvSpPr>
        <p:spPr>
          <a:xfrm rot="10800000">
            <a:off x="7697151" y="2605244"/>
            <a:ext cx="149225" cy="21272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CO" dirty="0"/>
          </a:p>
        </p:txBody>
      </p:sp>
      <p:sp>
        <p:nvSpPr>
          <p:cNvPr id="12" name="Flecha: hacia abajo 41">
            <a:extLst>
              <a:ext uri="{FF2B5EF4-FFF2-40B4-BE49-F238E27FC236}">
                <a16:creationId xmlns:a16="http://schemas.microsoft.com/office/drawing/2014/main" id="{BD19800C-929A-455B-A6AA-C24C3CDCACF9}"/>
              </a:ext>
            </a:extLst>
          </p:cNvPr>
          <p:cNvSpPr/>
          <p:nvPr/>
        </p:nvSpPr>
        <p:spPr>
          <a:xfrm rot="10800000">
            <a:off x="7697150" y="3136750"/>
            <a:ext cx="149225" cy="21272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CO" dirty="0"/>
          </a:p>
        </p:txBody>
      </p:sp>
      <p:sp>
        <p:nvSpPr>
          <p:cNvPr id="13" name="Flecha: hacia abajo 41">
            <a:extLst>
              <a:ext uri="{FF2B5EF4-FFF2-40B4-BE49-F238E27FC236}">
                <a16:creationId xmlns:a16="http://schemas.microsoft.com/office/drawing/2014/main" id="{BD19800C-929A-455B-A6AA-C24C3CDCACF9}"/>
              </a:ext>
            </a:extLst>
          </p:cNvPr>
          <p:cNvSpPr/>
          <p:nvPr/>
        </p:nvSpPr>
        <p:spPr>
          <a:xfrm rot="10800000">
            <a:off x="7700676" y="4152018"/>
            <a:ext cx="149225" cy="21272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CO" dirty="0"/>
          </a:p>
        </p:txBody>
      </p:sp>
      <p:sp>
        <p:nvSpPr>
          <p:cNvPr id="14" name="Flecha: hacia abajo 41">
            <a:extLst>
              <a:ext uri="{FF2B5EF4-FFF2-40B4-BE49-F238E27FC236}">
                <a16:creationId xmlns:a16="http://schemas.microsoft.com/office/drawing/2014/main" id="{BD19800C-929A-455B-A6AA-C24C3CDCACF9}"/>
              </a:ext>
            </a:extLst>
          </p:cNvPr>
          <p:cNvSpPr/>
          <p:nvPr/>
        </p:nvSpPr>
        <p:spPr>
          <a:xfrm rot="10800000">
            <a:off x="7704201" y="4658491"/>
            <a:ext cx="149225" cy="21272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CO" dirty="0"/>
          </a:p>
        </p:txBody>
      </p:sp>
    </p:spTree>
    <p:extLst>
      <p:ext uri="{BB962C8B-B14F-4D97-AF65-F5344CB8AC3E}">
        <p14:creationId xmlns:p14="http://schemas.microsoft.com/office/powerpoint/2010/main" val="3740376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la 35">
            <a:extLst>
              <a:ext uri="{FF2B5EF4-FFF2-40B4-BE49-F238E27FC236}">
                <a16:creationId xmlns:a16="http://schemas.microsoft.com/office/drawing/2014/main" id="{E7C30E9D-5256-4924-AA03-54F76EC029B6}"/>
              </a:ext>
            </a:extLst>
          </p:cNvPr>
          <p:cNvGraphicFramePr>
            <a:graphicFrameLocks noGrp="1"/>
          </p:cNvGraphicFramePr>
          <p:nvPr>
            <p:extLst>
              <p:ext uri="{D42A27DB-BD31-4B8C-83A1-F6EECF244321}">
                <p14:modId xmlns:p14="http://schemas.microsoft.com/office/powerpoint/2010/main" val="3822391855"/>
              </p:ext>
            </p:extLst>
          </p:nvPr>
        </p:nvGraphicFramePr>
        <p:xfrm>
          <a:off x="1018047" y="902779"/>
          <a:ext cx="7826208" cy="3945897"/>
        </p:xfrm>
        <a:graphic>
          <a:graphicData uri="http://schemas.openxmlformats.org/drawingml/2006/table">
            <a:tbl>
              <a:tblPr>
                <a:tableStyleId>{5C22544A-7EE6-4342-B048-85BDC9FD1C3A}</a:tableStyleId>
              </a:tblPr>
              <a:tblGrid>
                <a:gridCol w="2303041">
                  <a:extLst>
                    <a:ext uri="{9D8B030D-6E8A-4147-A177-3AD203B41FA5}">
                      <a16:colId xmlns:a16="http://schemas.microsoft.com/office/drawing/2014/main" val="1256592869"/>
                    </a:ext>
                  </a:extLst>
                </a:gridCol>
                <a:gridCol w="788628">
                  <a:extLst>
                    <a:ext uri="{9D8B030D-6E8A-4147-A177-3AD203B41FA5}">
                      <a16:colId xmlns:a16="http://schemas.microsoft.com/office/drawing/2014/main" val="2019154109"/>
                    </a:ext>
                  </a:extLst>
                </a:gridCol>
                <a:gridCol w="934334">
                  <a:extLst>
                    <a:ext uri="{9D8B030D-6E8A-4147-A177-3AD203B41FA5}">
                      <a16:colId xmlns:a16="http://schemas.microsoft.com/office/drawing/2014/main" val="965521820"/>
                    </a:ext>
                  </a:extLst>
                </a:gridCol>
                <a:gridCol w="934334">
                  <a:extLst>
                    <a:ext uri="{9D8B030D-6E8A-4147-A177-3AD203B41FA5}">
                      <a16:colId xmlns:a16="http://schemas.microsoft.com/office/drawing/2014/main" val="3715630405"/>
                    </a:ext>
                  </a:extLst>
                </a:gridCol>
                <a:gridCol w="659058">
                  <a:extLst>
                    <a:ext uri="{9D8B030D-6E8A-4147-A177-3AD203B41FA5}">
                      <a16:colId xmlns:a16="http://schemas.microsoft.com/office/drawing/2014/main" val="893091672"/>
                    </a:ext>
                  </a:extLst>
                </a:gridCol>
                <a:gridCol w="1175012">
                  <a:extLst>
                    <a:ext uri="{9D8B030D-6E8A-4147-A177-3AD203B41FA5}">
                      <a16:colId xmlns:a16="http://schemas.microsoft.com/office/drawing/2014/main" val="1973369717"/>
                    </a:ext>
                  </a:extLst>
                </a:gridCol>
                <a:gridCol w="1031801">
                  <a:extLst>
                    <a:ext uri="{9D8B030D-6E8A-4147-A177-3AD203B41FA5}">
                      <a16:colId xmlns:a16="http://schemas.microsoft.com/office/drawing/2014/main" val="1319500692"/>
                    </a:ext>
                  </a:extLst>
                </a:gridCol>
              </a:tblGrid>
              <a:tr h="245502">
                <a:tc rowSpan="2">
                  <a:txBody>
                    <a:bodyPr/>
                    <a:lstStyle/>
                    <a:p>
                      <a:pPr algn="ctr">
                        <a:lnSpc>
                          <a:spcPct val="107000"/>
                        </a:lnSpc>
                        <a:spcAft>
                          <a:spcPts val="0"/>
                        </a:spcAft>
                      </a:pPr>
                      <a:r>
                        <a:rPr lang="es-CO" sz="1400" b="1" dirty="0">
                          <a:solidFill>
                            <a:schemeClr val="bg1"/>
                          </a:solidFill>
                          <a:effectLst/>
                        </a:rPr>
                        <a:t>Factor</a:t>
                      </a:r>
                      <a:endParaRPr lang="es-CO"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chemeClr val="tx2">
                        <a:lumMod val="75000"/>
                      </a:schemeClr>
                    </a:solidFill>
                  </a:tcPr>
                </a:tc>
                <a:tc gridSpan="3">
                  <a:txBody>
                    <a:bodyPr/>
                    <a:lstStyle/>
                    <a:p>
                      <a:pPr algn="ctr">
                        <a:lnSpc>
                          <a:spcPct val="107000"/>
                        </a:lnSpc>
                        <a:spcAft>
                          <a:spcPts val="0"/>
                        </a:spcAft>
                      </a:pPr>
                      <a:r>
                        <a:rPr lang="es-CO" sz="1200" b="1" dirty="0">
                          <a:solidFill>
                            <a:schemeClr val="bg1"/>
                          </a:solidFill>
                          <a:effectLst/>
                        </a:rPr>
                        <a:t>% Ponderado característica</a:t>
                      </a:r>
                      <a:endParaRPr lang="es-CO"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chemeClr val="tx2">
                        <a:lumMod val="75000"/>
                      </a:schemeClr>
                    </a:solidFill>
                  </a:tcPr>
                </a:tc>
                <a:tc hMerge="1">
                  <a:txBody>
                    <a:bodyPr/>
                    <a:lstStyle/>
                    <a:p>
                      <a:endParaRPr lang="es-CO"/>
                    </a:p>
                  </a:txBody>
                  <a:tcPr/>
                </a:tc>
                <a:tc hMerge="1">
                  <a:txBody>
                    <a:bodyPr/>
                    <a:lstStyle/>
                    <a:p>
                      <a:endParaRPr lang="es-CO"/>
                    </a:p>
                  </a:txBody>
                  <a:tcPr/>
                </a:tc>
                <a:tc rowSpan="2">
                  <a:txBody>
                    <a:bodyPr/>
                    <a:lstStyle/>
                    <a:p>
                      <a:pPr algn="ctr">
                        <a:lnSpc>
                          <a:spcPct val="107000"/>
                        </a:lnSpc>
                        <a:spcAft>
                          <a:spcPts val="0"/>
                        </a:spcAft>
                      </a:pPr>
                      <a:r>
                        <a:rPr lang="es-CO" sz="1200" b="1" dirty="0">
                          <a:solidFill>
                            <a:schemeClr val="bg1"/>
                          </a:solidFill>
                          <a:effectLst/>
                        </a:rPr>
                        <a:t>Total por factor</a:t>
                      </a:r>
                      <a:endParaRPr lang="es-CO"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chemeClr val="tx2">
                        <a:lumMod val="75000"/>
                      </a:schemeClr>
                    </a:solidFill>
                  </a:tcPr>
                </a:tc>
                <a:tc rowSpan="2">
                  <a:txBody>
                    <a:bodyPr/>
                    <a:lstStyle/>
                    <a:p>
                      <a:pPr algn="ctr">
                        <a:lnSpc>
                          <a:spcPct val="107000"/>
                        </a:lnSpc>
                        <a:spcAft>
                          <a:spcPts val="0"/>
                        </a:spcAft>
                      </a:pPr>
                      <a:r>
                        <a:rPr lang="es-CO" sz="1200" b="1" dirty="0">
                          <a:solidFill>
                            <a:schemeClr val="bg1"/>
                          </a:solidFill>
                          <a:effectLst/>
                        </a:rPr>
                        <a:t>Total</a:t>
                      </a:r>
                      <a:endParaRPr lang="es-CO"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chemeClr val="tx2">
                        <a:lumMod val="75000"/>
                      </a:schemeClr>
                    </a:solidFill>
                  </a:tcPr>
                </a:tc>
                <a:tc rowSpan="2">
                  <a:txBody>
                    <a:bodyPr/>
                    <a:lstStyle/>
                    <a:p>
                      <a:pPr algn="ctr">
                        <a:lnSpc>
                          <a:spcPct val="107000"/>
                        </a:lnSpc>
                        <a:spcAft>
                          <a:spcPts val="0"/>
                        </a:spcAft>
                      </a:pPr>
                      <a:r>
                        <a:rPr lang="es-CO"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Variación</a:t>
                      </a:r>
                      <a:r>
                        <a:rPr lang="es-CO" sz="1050" b="1"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 respecto a 2014</a:t>
                      </a:r>
                      <a:endParaRPr lang="es-CO"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chemeClr val="tx2">
                        <a:lumMod val="75000"/>
                      </a:schemeClr>
                    </a:solidFill>
                  </a:tcPr>
                </a:tc>
                <a:extLst>
                  <a:ext uri="{0D108BD9-81ED-4DB2-BD59-A6C34878D82A}">
                    <a16:rowId xmlns:a16="http://schemas.microsoft.com/office/drawing/2014/main" val="4204914355"/>
                  </a:ext>
                </a:extLst>
              </a:tr>
              <a:tr h="327813">
                <a:tc vMerge="1">
                  <a:txBody>
                    <a:bodyPr/>
                    <a:lstStyle/>
                    <a:p>
                      <a:endParaRPr lang="es-CO"/>
                    </a:p>
                  </a:txBody>
                  <a:tcPr/>
                </a:tc>
                <a:tc>
                  <a:txBody>
                    <a:bodyPr/>
                    <a:lstStyle/>
                    <a:p>
                      <a:pPr algn="ctr">
                        <a:lnSpc>
                          <a:spcPct val="107000"/>
                        </a:lnSpc>
                        <a:spcAft>
                          <a:spcPts val="0"/>
                        </a:spcAft>
                      </a:pPr>
                      <a:r>
                        <a:rPr lang="es-CO" sz="1000" b="1" dirty="0">
                          <a:solidFill>
                            <a:schemeClr val="bg1"/>
                          </a:solidFill>
                          <a:effectLst/>
                        </a:rPr>
                        <a:t>Peso Asignado %</a:t>
                      </a:r>
                      <a:endParaRPr lang="es-CO"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chemeClr val="tx2">
                        <a:lumMod val="75000"/>
                      </a:schemeClr>
                    </a:solidFill>
                  </a:tcPr>
                </a:tc>
                <a:tc>
                  <a:txBody>
                    <a:bodyPr/>
                    <a:lstStyle/>
                    <a:p>
                      <a:pPr algn="ctr">
                        <a:lnSpc>
                          <a:spcPct val="107000"/>
                        </a:lnSpc>
                        <a:spcAft>
                          <a:spcPts val="0"/>
                        </a:spcAft>
                      </a:pPr>
                      <a:r>
                        <a:rPr lang="es-CO" sz="1000" b="1" dirty="0">
                          <a:solidFill>
                            <a:schemeClr val="bg1"/>
                          </a:solidFill>
                          <a:effectLst/>
                        </a:rPr>
                        <a:t>Peso Alcanzado %</a:t>
                      </a:r>
                      <a:endParaRPr lang="es-CO"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chemeClr val="tx2">
                        <a:lumMod val="75000"/>
                      </a:schemeClr>
                    </a:solidFill>
                  </a:tcPr>
                </a:tc>
                <a:tc>
                  <a:txBody>
                    <a:bodyPr/>
                    <a:lstStyle/>
                    <a:p>
                      <a:pPr algn="ctr">
                        <a:lnSpc>
                          <a:spcPct val="107000"/>
                        </a:lnSpc>
                        <a:spcAft>
                          <a:spcPts val="0"/>
                        </a:spcAft>
                      </a:pPr>
                      <a:r>
                        <a:rPr lang="es-CO" sz="1000" b="1" dirty="0">
                          <a:solidFill>
                            <a:schemeClr val="bg1"/>
                          </a:solidFill>
                          <a:effectLst/>
                        </a:rPr>
                        <a:t>Cumplimiento</a:t>
                      </a:r>
                      <a:endParaRPr lang="es-CO" sz="1050" b="1" dirty="0">
                        <a:solidFill>
                          <a:schemeClr val="bg1"/>
                        </a:solidFill>
                        <a:effectLst/>
                      </a:endParaRPr>
                    </a:p>
                    <a:p>
                      <a:pPr algn="ctr">
                        <a:lnSpc>
                          <a:spcPct val="107000"/>
                        </a:lnSpc>
                        <a:spcAft>
                          <a:spcPts val="0"/>
                        </a:spcAft>
                      </a:pPr>
                      <a:r>
                        <a:rPr lang="es-CO" sz="1000" b="1" dirty="0">
                          <a:solidFill>
                            <a:schemeClr val="bg1"/>
                          </a:solidFill>
                          <a:effectLst/>
                        </a:rPr>
                        <a:t>%</a:t>
                      </a:r>
                      <a:endParaRPr lang="es-CO"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solidFill>
                      <a:schemeClr val="tx2">
                        <a:lumMod val="75000"/>
                      </a:schemeClr>
                    </a:solidFill>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00039989"/>
                  </a:ext>
                </a:extLst>
              </a:tr>
              <a:tr h="524489">
                <a:tc>
                  <a:txBody>
                    <a:bodyPr/>
                    <a:lstStyle/>
                    <a:p>
                      <a:pPr marL="342900" lvl="0" indent="-342900">
                        <a:lnSpc>
                          <a:spcPct val="107000"/>
                        </a:lnSpc>
                        <a:spcAft>
                          <a:spcPts val="0"/>
                        </a:spcAft>
                        <a:buFont typeface="+mj-lt"/>
                        <a:buAutoNum type="arabicPeriod" startAt="8"/>
                      </a:pPr>
                      <a:r>
                        <a:rPr lang="es-CO" sz="1400" b="1" dirty="0">
                          <a:effectLst/>
                          <a:latin typeface="Calibri" panose="020F0502020204030204" pitchFamily="34" charset="0"/>
                          <a:ea typeface="Calibri" panose="020F0502020204030204" pitchFamily="34" charset="0"/>
                          <a:cs typeface="Calibri" panose="020F0502020204030204" pitchFamily="34" charset="0"/>
                        </a:rPr>
                        <a:t>Autoevaluación y Autorregulación</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solidFill>
                      <a:srgbClr val="FFC000"/>
                    </a:solid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7,1</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89,00%</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4,5</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 cumple </a:t>
                      </a:r>
                      <a:r>
                        <a:rPr lang="es-CO" sz="1600" dirty="0">
                          <a:solidFill>
                            <a:schemeClr val="bg1"/>
                          </a:solidFill>
                          <a:effectLst/>
                        </a:rPr>
                        <a:t>plenamente</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500" b="1" dirty="0">
                          <a:solidFill>
                            <a:srgbClr val="FFC000"/>
                          </a:solidFill>
                          <a:effectLst/>
                        </a:rPr>
                        <a:t>4,44%</a:t>
                      </a:r>
                      <a:endParaRPr lang="es-CO" sz="15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extLst>
                  <a:ext uri="{0D108BD9-81ED-4DB2-BD59-A6C34878D82A}">
                    <a16:rowId xmlns:a16="http://schemas.microsoft.com/office/drawing/2014/main" val="2772906124"/>
                  </a:ext>
                </a:extLst>
              </a:tr>
              <a:tr h="524489">
                <a:tc>
                  <a:txBody>
                    <a:bodyPr/>
                    <a:lstStyle/>
                    <a:p>
                      <a:pPr marL="342900" lvl="0" indent="-342900">
                        <a:lnSpc>
                          <a:spcPct val="107000"/>
                        </a:lnSpc>
                        <a:spcAft>
                          <a:spcPts val="0"/>
                        </a:spcAft>
                        <a:buFont typeface="+mj-lt"/>
                        <a:buAutoNum type="arabicPeriod" startAt="9"/>
                      </a:pPr>
                      <a:r>
                        <a:rPr lang="es-CO"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Bienestar Institucional</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solidFill>
                      <a:srgbClr val="FFC000"/>
                    </a:solid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6,9</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86,00%</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4,3</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 cumple en alto grado</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500" b="1" dirty="0">
                          <a:solidFill>
                            <a:srgbClr val="FFC000"/>
                          </a:solidFill>
                          <a:effectLst/>
                        </a:rPr>
                        <a:t>2,25%</a:t>
                      </a:r>
                      <a:endParaRPr lang="es-CO" sz="15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extLst>
                  <a:ext uri="{0D108BD9-81ED-4DB2-BD59-A6C34878D82A}">
                    <a16:rowId xmlns:a16="http://schemas.microsoft.com/office/drawing/2014/main" val="155316258"/>
                  </a:ext>
                </a:extLst>
              </a:tr>
              <a:tr h="524489">
                <a:tc>
                  <a:txBody>
                    <a:bodyPr/>
                    <a:lstStyle/>
                    <a:p>
                      <a:pPr marL="342900" lvl="0" indent="-342900">
                        <a:lnSpc>
                          <a:spcPct val="107000"/>
                        </a:lnSpc>
                        <a:spcAft>
                          <a:spcPts val="0"/>
                        </a:spcAft>
                        <a:buFont typeface="+mj-lt"/>
                        <a:buAutoNum type="arabicPeriod" startAt="10"/>
                      </a:pPr>
                      <a:r>
                        <a:rPr lang="es-CO"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Organización, Gestión y Administración</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solidFill>
                      <a:srgbClr val="FFC000"/>
                    </a:solid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6</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5,2</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86,00%</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4,3</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 cumple en alto grado</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500" b="1" dirty="0">
                          <a:solidFill>
                            <a:srgbClr val="FFC000"/>
                          </a:solidFill>
                          <a:effectLst/>
                        </a:rPr>
                        <a:t>2,13%</a:t>
                      </a:r>
                      <a:endParaRPr lang="es-CO" sz="15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extLst>
                  <a:ext uri="{0D108BD9-81ED-4DB2-BD59-A6C34878D82A}">
                    <a16:rowId xmlns:a16="http://schemas.microsoft.com/office/drawing/2014/main" val="2378157299"/>
                  </a:ext>
                </a:extLst>
              </a:tr>
              <a:tr h="693617">
                <a:tc>
                  <a:txBody>
                    <a:bodyPr/>
                    <a:lstStyle/>
                    <a:p>
                      <a:pPr marL="342900" lvl="0" indent="-342900">
                        <a:lnSpc>
                          <a:spcPct val="107000"/>
                        </a:lnSpc>
                        <a:spcAft>
                          <a:spcPts val="0"/>
                        </a:spcAft>
                        <a:buFont typeface="+mj-lt"/>
                        <a:buAutoNum type="arabicPeriod" startAt="11"/>
                      </a:pPr>
                      <a:r>
                        <a:rPr lang="es-CO"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Recursos de Apoyo académico e Infraestructura Física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solidFill>
                      <a:srgbClr val="FFC000"/>
                    </a:solid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4,2</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84,00%</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4,2</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 cumple en alto grado</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500" b="1" dirty="0">
                          <a:solidFill>
                            <a:srgbClr val="FFC000"/>
                          </a:solidFill>
                          <a:effectLst/>
                        </a:rPr>
                        <a:t>5,71%</a:t>
                      </a:r>
                      <a:endParaRPr lang="es-CO" sz="15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extLst>
                  <a:ext uri="{0D108BD9-81ED-4DB2-BD59-A6C34878D82A}">
                    <a16:rowId xmlns:a16="http://schemas.microsoft.com/office/drawing/2014/main" val="1302145151"/>
                  </a:ext>
                </a:extLst>
              </a:tr>
              <a:tr h="524489">
                <a:tc>
                  <a:txBody>
                    <a:bodyPr/>
                    <a:lstStyle/>
                    <a:p>
                      <a:pPr marL="342900" lvl="0" indent="-342900">
                        <a:lnSpc>
                          <a:spcPct val="107000"/>
                        </a:lnSpc>
                        <a:spcAft>
                          <a:spcPts val="0"/>
                        </a:spcAft>
                        <a:buFont typeface="+mj-lt"/>
                        <a:buAutoNum type="arabicPeriod" startAt="12"/>
                      </a:pPr>
                      <a:r>
                        <a:rPr lang="es-CO"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Recursos Financieros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solidFill>
                      <a:srgbClr val="FFC000"/>
                    </a:solid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4,5</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90,00%</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4,5</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 cumple plenamente</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500" b="1" dirty="0">
                          <a:solidFill>
                            <a:srgbClr val="FFC000"/>
                          </a:solidFill>
                          <a:effectLst/>
                        </a:rPr>
                        <a:t>6,25% </a:t>
                      </a:r>
                      <a:endParaRPr lang="es-CO" sz="15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extLst>
                  <a:ext uri="{0D108BD9-81ED-4DB2-BD59-A6C34878D82A}">
                    <a16:rowId xmlns:a16="http://schemas.microsoft.com/office/drawing/2014/main" val="2789335154"/>
                  </a:ext>
                </a:extLst>
              </a:tr>
              <a:tr h="581009">
                <a:tc>
                  <a:txBody>
                    <a:bodyPr/>
                    <a:lstStyle/>
                    <a:p>
                      <a:pPr algn="ctr">
                        <a:lnSpc>
                          <a:spcPct val="107000"/>
                        </a:lnSpc>
                        <a:spcAft>
                          <a:spcPts val="0"/>
                        </a:spcAft>
                      </a:pPr>
                      <a:r>
                        <a:rPr lang="es-CO"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Grado de cumplimiento y Calificación global</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solidFill>
                      <a:srgbClr val="FFC000"/>
                    </a:solidFill>
                  </a:tcPr>
                </a:tc>
                <a:tc>
                  <a:txBody>
                    <a:bodyPr/>
                    <a:lstStyle/>
                    <a:p>
                      <a:pPr algn="ctr">
                        <a:lnSpc>
                          <a:spcPct val="107000"/>
                        </a:lnSpc>
                        <a:spcAft>
                          <a:spcPts val="0"/>
                        </a:spcAft>
                      </a:pPr>
                      <a:r>
                        <a:rPr lang="es-CO"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89,2</a:t>
                      </a:r>
                    </a:p>
                  </a:txBody>
                  <a:tcPr marL="19050" marR="19050" marT="0" marB="0" anchor="ctr">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s-CO"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89,16%</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4,5</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 cumple plenamente</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noFill/>
                  </a:tcPr>
                </a:tc>
                <a:tc>
                  <a:txBody>
                    <a:bodyPr/>
                    <a:lstStyle/>
                    <a:p>
                      <a:pPr algn="ctr">
                        <a:lnSpc>
                          <a:spcPct val="107000"/>
                        </a:lnSpc>
                        <a:spcAft>
                          <a:spcPts val="0"/>
                        </a:spcAft>
                      </a:pPr>
                      <a:r>
                        <a:rPr lang="es-CO" sz="1500" b="1" dirty="0">
                          <a:solidFill>
                            <a:srgbClr val="FFC000"/>
                          </a:solidFill>
                          <a:effectLst/>
                        </a:rPr>
                        <a:t>4,61%</a:t>
                      </a:r>
                      <a:r>
                        <a:rPr lang="es-CO" sz="1400" b="1" dirty="0">
                          <a:solidFill>
                            <a:srgbClr val="FFC000"/>
                          </a:solidFill>
                          <a:effectLst/>
                        </a:rPr>
                        <a:t> </a:t>
                      </a:r>
                    </a:p>
                    <a:p>
                      <a:pPr algn="ctr">
                        <a:lnSpc>
                          <a:spcPct val="107000"/>
                        </a:lnSpc>
                        <a:spcAft>
                          <a:spcPts val="0"/>
                        </a:spcAft>
                      </a:pPr>
                      <a:r>
                        <a:rPr lang="es-CO" sz="900" b="1" dirty="0">
                          <a:solidFill>
                            <a:srgbClr val="FFC000"/>
                          </a:solidFill>
                          <a:effectLst/>
                        </a:rPr>
                        <a:t>(Respecto a 2014)</a:t>
                      </a:r>
                      <a:endParaRPr lang="es-CO" sz="9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807" marR="16807" marT="0" marB="0" anchor="ctr">
                    <a:noFill/>
                  </a:tcPr>
                </a:tc>
                <a:extLst>
                  <a:ext uri="{0D108BD9-81ED-4DB2-BD59-A6C34878D82A}">
                    <a16:rowId xmlns:a16="http://schemas.microsoft.com/office/drawing/2014/main" val="1027742398"/>
                  </a:ext>
                </a:extLst>
              </a:tr>
            </a:tbl>
          </a:graphicData>
        </a:graphic>
      </p:graphicFrame>
      <p:sp>
        <p:nvSpPr>
          <p:cNvPr id="11" name="Flecha: hacia abajo 41">
            <a:extLst>
              <a:ext uri="{FF2B5EF4-FFF2-40B4-BE49-F238E27FC236}">
                <a16:creationId xmlns:a16="http://schemas.microsoft.com/office/drawing/2014/main" id="{BD19800C-929A-455B-A6AA-C24C3CDCACF9}"/>
              </a:ext>
            </a:extLst>
          </p:cNvPr>
          <p:cNvSpPr/>
          <p:nvPr/>
        </p:nvSpPr>
        <p:spPr>
          <a:xfrm rot="10800000">
            <a:off x="7887357" y="1604415"/>
            <a:ext cx="149225" cy="21272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CO" dirty="0"/>
          </a:p>
        </p:txBody>
      </p:sp>
      <p:sp>
        <p:nvSpPr>
          <p:cNvPr id="9" name="Flecha: hacia abajo 41">
            <a:extLst>
              <a:ext uri="{FF2B5EF4-FFF2-40B4-BE49-F238E27FC236}">
                <a16:creationId xmlns:a16="http://schemas.microsoft.com/office/drawing/2014/main" id="{BD19800C-929A-455B-A6AA-C24C3CDCACF9}"/>
              </a:ext>
            </a:extLst>
          </p:cNvPr>
          <p:cNvSpPr/>
          <p:nvPr/>
        </p:nvSpPr>
        <p:spPr>
          <a:xfrm rot="10800000">
            <a:off x="7905095" y="2134163"/>
            <a:ext cx="149225" cy="21272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CO" dirty="0"/>
          </a:p>
        </p:txBody>
      </p:sp>
      <p:sp>
        <p:nvSpPr>
          <p:cNvPr id="10" name="Flecha: hacia abajo 41">
            <a:extLst>
              <a:ext uri="{FF2B5EF4-FFF2-40B4-BE49-F238E27FC236}">
                <a16:creationId xmlns:a16="http://schemas.microsoft.com/office/drawing/2014/main" id="{BD19800C-929A-455B-A6AA-C24C3CDCACF9}"/>
              </a:ext>
            </a:extLst>
          </p:cNvPr>
          <p:cNvSpPr/>
          <p:nvPr/>
        </p:nvSpPr>
        <p:spPr>
          <a:xfrm rot="10800000">
            <a:off x="7905090" y="2677079"/>
            <a:ext cx="149225" cy="21272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CO" dirty="0"/>
          </a:p>
        </p:txBody>
      </p:sp>
      <p:sp>
        <p:nvSpPr>
          <p:cNvPr id="17" name="Flecha: hacia abajo 41">
            <a:extLst>
              <a:ext uri="{FF2B5EF4-FFF2-40B4-BE49-F238E27FC236}">
                <a16:creationId xmlns:a16="http://schemas.microsoft.com/office/drawing/2014/main" id="{BD19800C-929A-455B-A6AA-C24C3CDCACF9}"/>
              </a:ext>
            </a:extLst>
          </p:cNvPr>
          <p:cNvSpPr/>
          <p:nvPr/>
        </p:nvSpPr>
        <p:spPr>
          <a:xfrm rot="10800000">
            <a:off x="7905089" y="3261266"/>
            <a:ext cx="149225" cy="21272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CO" dirty="0"/>
          </a:p>
        </p:txBody>
      </p:sp>
      <p:sp>
        <p:nvSpPr>
          <p:cNvPr id="18" name="Flecha: hacia abajo 41">
            <a:extLst>
              <a:ext uri="{FF2B5EF4-FFF2-40B4-BE49-F238E27FC236}">
                <a16:creationId xmlns:a16="http://schemas.microsoft.com/office/drawing/2014/main" id="{BD19800C-929A-455B-A6AA-C24C3CDCACF9}"/>
              </a:ext>
            </a:extLst>
          </p:cNvPr>
          <p:cNvSpPr/>
          <p:nvPr/>
        </p:nvSpPr>
        <p:spPr>
          <a:xfrm rot="10800000">
            <a:off x="7900851" y="3878595"/>
            <a:ext cx="149225" cy="21272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CO" dirty="0"/>
          </a:p>
        </p:txBody>
      </p:sp>
      <p:sp>
        <p:nvSpPr>
          <p:cNvPr id="19" name="Flecha: hacia abajo 41">
            <a:extLst>
              <a:ext uri="{FF2B5EF4-FFF2-40B4-BE49-F238E27FC236}">
                <a16:creationId xmlns:a16="http://schemas.microsoft.com/office/drawing/2014/main" id="{BD19800C-929A-455B-A6AA-C24C3CDCACF9}"/>
              </a:ext>
            </a:extLst>
          </p:cNvPr>
          <p:cNvSpPr/>
          <p:nvPr/>
        </p:nvSpPr>
        <p:spPr>
          <a:xfrm rot="10800000">
            <a:off x="7905091" y="4363635"/>
            <a:ext cx="149225" cy="21272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CO" dirty="0"/>
          </a:p>
        </p:txBody>
      </p:sp>
    </p:spTree>
    <p:extLst>
      <p:ext uri="{BB962C8B-B14F-4D97-AF65-F5344CB8AC3E}">
        <p14:creationId xmlns:p14="http://schemas.microsoft.com/office/powerpoint/2010/main" val="1776628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7 Tabla"/>
          <p:cNvGraphicFramePr>
            <a:graphicFrameLocks noGrp="1"/>
          </p:cNvGraphicFramePr>
          <p:nvPr>
            <p:extLst>
              <p:ext uri="{D42A27DB-BD31-4B8C-83A1-F6EECF244321}">
                <p14:modId xmlns:p14="http://schemas.microsoft.com/office/powerpoint/2010/main" val="1874150351"/>
              </p:ext>
            </p:extLst>
          </p:nvPr>
        </p:nvGraphicFramePr>
        <p:xfrm>
          <a:off x="691377" y="1509975"/>
          <a:ext cx="7833803" cy="2805971"/>
        </p:xfrm>
        <a:graphic>
          <a:graphicData uri="http://schemas.openxmlformats.org/drawingml/2006/table">
            <a:tbl>
              <a:tblPr firstRow="1" firstCol="1" bandRow="1">
                <a:tableStyleId>{5C22544A-7EE6-4342-B048-85BDC9FD1C3A}</a:tableStyleId>
              </a:tblPr>
              <a:tblGrid>
                <a:gridCol w="923557">
                  <a:extLst>
                    <a:ext uri="{9D8B030D-6E8A-4147-A177-3AD203B41FA5}">
                      <a16:colId xmlns:a16="http://schemas.microsoft.com/office/drawing/2014/main" val="20000"/>
                    </a:ext>
                  </a:extLst>
                </a:gridCol>
                <a:gridCol w="1338065">
                  <a:extLst>
                    <a:ext uri="{9D8B030D-6E8A-4147-A177-3AD203B41FA5}">
                      <a16:colId xmlns:a16="http://schemas.microsoft.com/office/drawing/2014/main" val="986554757"/>
                    </a:ext>
                  </a:extLst>
                </a:gridCol>
                <a:gridCol w="1534413">
                  <a:extLst>
                    <a:ext uri="{9D8B030D-6E8A-4147-A177-3AD203B41FA5}">
                      <a16:colId xmlns:a16="http://schemas.microsoft.com/office/drawing/2014/main" val="20001"/>
                    </a:ext>
                  </a:extLst>
                </a:gridCol>
                <a:gridCol w="1400688">
                  <a:extLst>
                    <a:ext uri="{9D8B030D-6E8A-4147-A177-3AD203B41FA5}">
                      <a16:colId xmlns:a16="http://schemas.microsoft.com/office/drawing/2014/main" val="20003"/>
                    </a:ext>
                  </a:extLst>
                </a:gridCol>
                <a:gridCol w="2637080">
                  <a:extLst>
                    <a:ext uri="{9D8B030D-6E8A-4147-A177-3AD203B41FA5}">
                      <a16:colId xmlns:a16="http://schemas.microsoft.com/office/drawing/2014/main" val="20005"/>
                    </a:ext>
                  </a:extLst>
                </a:gridCol>
              </a:tblGrid>
              <a:tr h="887537">
                <a:tc>
                  <a:txBody>
                    <a:bodyPr/>
                    <a:lstStyle/>
                    <a:p>
                      <a:pPr algn="ctr">
                        <a:lnSpc>
                          <a:spcPct val="107000"/>
                        </a:lnSpc>
                        <a:spcAft>
                          <a:spcPts val="0"/>
                        </a:spcAft>
                      </a:pPr>
                      <a:r>
                        <a:rPr lang="es-CO" sz="1600" dirty="0">
                          <a:solidFill>
                            <a:schemeClr val="tx2">
                              <a:lumMod val="50000"/>
                            </a:schemeClr>
                          </a:solidFill>
                          <a:effectLst/>
                          <a:latin typeface="Trebuchet MS" charset="0"/>
                          <a:ea typeface="Trebuchet MS" charset="0"/>
                          <a:cs typeface="Trebuchet MS" charset="0"/>
                        </a:rPr>
                        <a:t>Año</a:t>
                      </a:r>
                    </a:p>
                  </a:txBody>
                  <a:tcPr marL="44450" marR="44450" marT="0" marB="0" anchor="ctr">
                    <a:solidFill>
                      <a:schemeClr val="bg1"/>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s-CO" sz="1600" dirty="0">
                          <a:solidFill>
                            <a:schemeClr val="tx2">
                              <a:lumMod val="50000"/>
                            </a:schemeClr>
                          </a:solidFill>
                          <a:effectLst/>
                          <a:latin typeface="Trebuchet MS" charset="0"/>
                          <a:ea typeface="Trebuchet MS" charset="0"/>
                          <a:cs typeface="Trebuchet MS" charset="0"/>
                        </a:rPr>
                        <a:t>Total Ponderación</a:t>
                      </a:r>
                    </a:p>
                    <a:p>
                      <a:pPr marL="0" marR="0" lvl="0" indent="0" algn="ctr" defTabSz="457200" rtl="0" eaLnBrk="1" fontAlgn="auto" latinLnBrk="0" hangingPunct="1">
                        <a:lnSpc>
                          <a:spcPct val="107000"/>
                        </a:lnSpc>
                        <a:spcBef>
                          <a:spcPts val="0"/>
                        </a:spcBef>
                        <a:spcAft>
                          <a:spcPts val="0"/>
                        </a:spcAft>
                        <a:buClrTx/>
                        <a:buSzTx/>
                        <a:buFontTx/>
                        <a:buNone/>
                        <a:tabLst/>
                        <a:defRPr/>
                      </a:pPr>
                      <a:r>
                        <a:rPr lang="es-CO" sz="1600" dirty="0">
                          <a:solidFill>
                            <a:schemeClr val="tx2">
                              <a:lumMod val="50000"/>
                            </a:schemeClr>
                          </a:solidFill>
                          <a:effectLst/>
                          <a:latin typeface="Trebuchet MS" charset="0"/>
                          <a:ea typeface="Trebuchet MS" charset="0"/>
                          <a:cs typeface="Trebuchet MS" charset="0"/>
                        </a:rPr>
                        <a:t>%</a:t>
                      </a:r>
                    </a:p>
                  </a:txBody>
                  <a:tcPr marL="44450" marR="44450" marT="0" marB="0" anchor="ctr">
                    <a:solidFill>
                      <a:schemeClr val="bg1"/>
                    </a:solidFill>
                  </a:tcPr>
                </a:tc>
                <a:tc>
                  <a:txBody>
                    <a:bodyPr/>
                    <a:lstStyle/>
                    <a:p>
                      <a:pPr algn="ctr">
                        <a:lnSpc>
                          <a:spcPct val="107000"/>
                        </a:lnSpc>
                        <a:spcAft>
                          <a:spcPts val="0"/>
                        </a:spcAft>
                      </a:pPr>
                      <a:r>
                        <a:rPr lang="es-CO" sz="1600" dirty="0">
                          <a:solidFill>
                            <a:schemeClr val="tx2">
                              <a:lumMod val="50000"/>
                            </a:schemeClr>
                          </a:solidFill>
                          <a:effectLst/>
                          <a:latin typeface="Trebuchet MS" charset="0"/>
                          <a:ea typeface="Trebuchet MS" charset="0"/>
                          <a:cs typeface="Trebuchet MS" charset="0"/>
                        </a:rPr>
                        <a:t>Porcentaje de cumplimiento (%)</a:t>
                      </a:r>
                    </a:p>
                  </a:txBody>
                  <a:tcPr marL="44450" marR="44450" marT="0" marB="0" anchor="ctr">
                    <a:solidFill>
                      <a:schemeClr val="bg1"/>
                    </a:solidFill>
                  </a:tcPr>
                </a:tc>
                <a:tc>
                  <a:txBody>
                    <a:bodyPr/>
                    <a:lstStyle/>
                    <a:p>
                      <a:pPr algn="ctr">
                        <a:lnSpc>
                          <a:spcPct val="107000"/>
                        </a:lnSpc>
                        <a:spcAft>
                          <a:spcPts val="0"/>
                        </a:spcAft>
                      </a:pPr>
                      <a:r>
                        <a:rPr lang="es-CO" sz="1600" dirty="0">
                          <a:solidFill>
                            <a:schemeClr val="tx2">
                              <a:lumMod val="50000"/>
                            </a:schemeClr>
                          </a:solidFill>
                          <a:effectLst/>
                          <a:latin typeface="Trebuchet MS" charset="0"/>
                          <a:ea typeface="Trebuchet MS" charset="0"/>
                          <a:cs typeface="Trebuchet MS" charset="0"/>
                        </a:rPr>
                        <a:t>Calificación global</a:t>
                      </a:r>
                    </a:p>
                  </a:txBody>
                  <a:tcPr marL="44450" marR="44450" marT="0" marB="0" anchor="ctr">
                    <a:solidFill>
                      <a:schemeClr val="bg1"/>
                    </a:solidFill>
                  </a:tcPr>
                </a:tc>
                <a:tc>
                  <a:txBody>
                    <a:bodyPr/>
                    <a:lstStyle/>
                    <a:p>
                      <a:pPr algn="ctr">
                        <a:lnSpc>
                          <a:spcPct val="107000"/>
                        </a:lnSpc>
                        <a:spcAft>
                          <a:spcPts val="0"/>
                        </a:spcAft>
                      </a:pPr>
                      <a:r>
                        <a:rPr lang="es-CO" sz="1600" dirty="0">
                          <a:solidFill>
                            <a:schemeClr val="tx2">
                              <a:lumMod val="50000"/>
                            </a:schemeClr>
                          </a:solidFill>
                          <a:effectLst/>
                          <a:latin typeface="Trebuchet MS" charset="0"/>
                          <a:ea typeface="Trebuchet MS" charset="0"/>
                          <a:cs typeface="Trebuchet MS" charset="0"/>
                        </a:rPr>
                        <a:t>Nivel de cumplimiento</a:t>
                      </a:r>
                    </a:p>
                  </a:txBody>
                  <a:tcPr marL="44450" marR="44450" marT="0" marB="0" anchor="ctr">
                    <a:solidFill>
                      <a:schemeClr val="bg1"/>
                    </a:solidFill>
                  </a:tcPr>
                </a:tc>
                <a:extLst>
                  <a:ext uri="{0D108BD9-81ED-4DB2-BD59-A6C34878D82A}">
                    <a16:rowId xmlns:a16="http://schemas.microsoft.com/office/drawing/2014/main" val="10000"/>
                  </a:ext>
                </a:extLst>
              </a:tr>
              <a:tr h="822678">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s-CO" sz="1800" b="0" dirty="0">
                          <a:solidFill>
                            <a:schemeClr val="tx2">
                              <a:lumMod val="50000"/>
                            </a:schemeClr>
                          </a:solidFill>
                          <a:effectLst/>
                          <a:latin typeface="+mn-lt"/>
                          <a:ea typeface="Cambria"/>
                          <a:cs typeface="Times New Roman"/>
                        </a:rPr>
                        <a:t>2014</a:t>
                      </a:r>
                    </a:p>
                  </a:txBody>
                  <a:tcPr marL="44450" marR="44450" marT="0" marB="0" anchor="ctr">
                    <a:solidFill>
                      <a:srgbClr val="FFC00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s-CO" sz="1800" b="0" dirty="0">
                          <a:solidFill>
                            <a:schemeClr val="bg1"/>
                          </a:solidFill>
                          <a:effectLst/>
                          <a:latin typeface="+mn-lt"/>
                        </a:rPr>
                        <a:t>100</a:t>
                      </a:r>
                      <a:endParaRPr lang="es-CO" sz="1800" b="1" dirty="0">
                        <a:solidFill>
                          <a:schemeClr val="bg1"/>
                        </a:solidFill>
                        <a:effectLst/>
                        <a:latin typeface="+mn-lt"/>
                        <a:ea typeface="Cambria"/>
                        <a:cs typeface="Times New Roman"/>
                      </a:endParaRPr>
                    </a:p>
                  </a:txBody>
                  <a:tcPr marL="44450" marR="44450" marT="0" marB="0" anchor="ctr">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s-CO" sz="1800" dirty="0">
                          <a:solidFill>
                            <a:schemeClr val="bg1"/>
                          </a:solidFill>
                          <a:effectLst/>
                          <a:latin typeface="+mn-lt"/>
                          <a:ea typeface="Cambria"/>
                          <a:cs typeface="Times New Roman"/>
                        </a:rPr>
                        <a:t>84,6</a:t>
                      </a:r>
                      <a:endParaRPr lang="es-CO" sz="1800" b="1" dirty="0">
                        <a:solidFill>
                          <a:schemeClr val="bg1"/>
                        </a:solidFill>
                        <a:effectLst/>
                        <a:latin typeface="+mn-lt"/>
                        <a:ea typeface="Cambria"/>
                        <a:cs typeface="Times New Roman"/>
                      </a:endParaRPr>
                    </a:p>
                  </a:txBody>
                  <a:tcPr marL="44450" marR="44450" marT="0" marB="0" anchor="ctr">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s-CO" sz="1800" dirty="0">
                          <a:solidFill>
                            <a:schemeClr val="bg1"/>
                          </a:solidFill>
                          <a:effectLst/>
                          <a:latin typeface="+mn-lt"/>
                        </a:rPr>
                        <a:t>4,2</a:t>
                      </a:r>
                    </a:p>
                  </a:txBody>
                  <a:tcPr marL="44450" marR="44450" marT="0" marB="0" anchor="ctr">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s-CO" sz="1800" b="1" dirty="0">
                          <a:solidFill>
                            <a:schemeClr val="bg1"/>
                          </a:solidFill>
                          <a:effectLst/>
                          <a:latin typeface="+mn-lt"/>
                        </a:rPr>
                        <a:t>Se cumple en alto grado</a:t>
                      </a:r>
                      <a:endParaRPr lang="es-CO" sz="1800" b="1" dirty="0">
                        <a:solidFill>
                          <a:schemeClr val="bg1"/>
                        </a:solidFill>
                        <a:effectLst/>
                        <a:latin typeface="+mn-lt"/>
                        <a:ea typeface="Cambria"/>
                        <a:cs typeface="Times New Roman"/>
                      </a:endParaRPr>
                    </a:p>
                  </a:txBody>
                  <a:tcPr marL="44450" marR="44450" marT="0" marB="0" anchor="ctr">
                    <a:noFill/>
                  </a:tcPr>
                </a:tc>
                <a:extLst>
                  <a:ext uri="{0D108BD9-81ED-4DB2-BD59-A6C34878D82A}">
                    <a16:rowId xmlns:a16="http://schemas.microsoft.com/office/drawing/2014/main" val="4938186"/>
                  </a:ext>
                </a:extLst>
              </a:tr>
              <a:tr h="1069696">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s-CO" sz="1800" b="0" dirty="0">
                          <a:solidFill>
                            <a:schemeClr val="tx2">
                              <a:lumMod val="50000"/>
                            </a:schemeClr>
                          </a:solidFill>
                          <a:effectLst/>
                          <a:latin typeface="+mn-lt"/>
                          <a:ea typeface="Cambria"/>
                          <a:cs typeface="Times New Roman"/>
                        </a:rPr>
                        <a:t>2018</a:t>
                      </a:r>
                    </a:p>
                  </a:txBody>
                  <a:tcPr marL="44450" marR="44450" marT="0" marB="0" anchor="ctr">
                    <a:solidFill>
                      <a:srgbClr val="FFC00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s-CO" sz="1800" b="0" dirty="0">
                          <a:solidFill>
                            <a:schemeClr val="bg1"/>
                          </a:solidFill>
                          <a:effectLst/>
                          <a:latin typeface="+mn-lt"/>
                          <a:ea typeface="Cambria"/>
                          <a:cs typeface="Times New Roman"/>
                        </a:rPr>
                        <a:t>100</a:t>
                      </a:r>
                      <a:endParaRPr lang="es-CO" sz="1800" b="1" dirty="0">
                        <a:solidFill>
                          <a:schemeClr val="bg1"/>
                        </a:solidFill>
                        <a:effectLst/>
                        <a:latin typeface="+mn-lt"/>
                        <a:ea typeface="Cambria"/>
                        <a:cs typeface="Times New Roman"/>
                      </a:endParaRPr>
                    </a:p>
                  </a:txBody>
                  <a:tcPr marL="44450" marR="44450" marT="0" marB="0" anchor="ctr">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s-CO" sz="1800" dirty="0">
                          <a:solidFill>
                            <a:schemeClr val="bg1"/>
                          </a:solidFill>
                          <a:effectLst/>
                          <a:latin typeface="+mn-lt"/>
                          <a:ea typeface="Cambria"/>
                          <a:cs typeface="Times New Roman"/>
                        </a:rPr>
                        <a:t>89,2</a:t>
                      </a:r>
                      <a:endParaRPr lang="es-CO" sz="1800" b="1" dirty="0">
                        <a:solidFill>
                          <a:schemeClr val="bg1"/>
                        </a:solidFill>
                        <a:effectLst/>
                        <a:latin typeface="+mn-lt"/>
                        <a:ea typeface="Cambri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s-CO" sz="1800" b="1" dirty="0">
                          <a:solidFill>
                            <a:schemeClr val="bg1"/>
                          </a:solidFill>
                          <a:effectLst/>
                          <a:latin typeface="+mn-lt"/>
                        </a:rPr>
                        <a:t>      </a:t>
                      </a:r>
                      <a:r>
                        <a:rPr lang="es-CO" sz="1400" b="0" dirty="0">
                          <a:solidFill>
                            <a:schemeClr val="bg1"/>
                          </a:solidFill>
                          <a:effectLst/>
                          <a:latin typeface="+mn-lt"/>
                        </a:rPr>
                        <a:t>4,6% respecto a 2014</a:t>
                      </a:r>
                      <a:endParaRPr lang="es-CO" sz="1400" b="0" dirty="0">
                        <a:solidFill>
                          <a:schemeClr val="bg1"/>
                        </a:solidFill>
                        <a:effectLst/>
                        <a:latin typeface="+mn-lt"/>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endParaRPr lang="es-CO" sz="1800" b="1" dirty="0">
                        <a:solidFill>
                          <a:schemeClr val="bg1"/>
                        </a:solidFill>
                        <a:effectLst/>
                        <a:latin typeface="+mn-lt"/>
                        <a:ea typeface="Cambria"/>
                        <a:cs typeface="Times New Roman"/>
                      </a:endParaRPr>
                    </a:p>
                  </a:txBody>
                  <a:tcPr marL="44450" marR="44450" marT="0" marB="0" anchor="ctr">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s-CO" sz="1800" dirty="0">
                          <a:solidFill>
                            <a:schemeClr val="bg1"/>
                          </a:solidFill>
                          <a:effectLst/>
                          <a:latin typeface="+mn-lt"/>
                        </a:rPr>
                        <a:t>4,5</a:t>
                      </a:r>
                      <a:endParaRPr lang="es-CO" sz="1800" b="1" dirty="0">
                        <a:solidFill>
                          <a:schemeClr val="bg1"/>
                        </a:solidFill>
                        <a:effectLst/>
                        <a:latin typeface="+mn-lt"/>
                      </a:endParaRPr>
                    </a:p>
                    <a:p>
                      <a:pPr marL="0" marR="0" lvl="0" indent="0" algn="ctr" defTabSz="457200" rtl="0" eaLnBrk="1" fontAlgn="auto" latinLnBrk="0" hangingPunct="1">
                        <a:lnSpc>
                          <a:spcPct val="107000"/>
                        </a:lnSpc>
                        <a:spcBef>
                          <a:spcPts val="0"/>
                        </a:spcBef>
                        <a:spcAft>
                          <a:spcPts val="0"/>
                        </a:spcAft>
                        <a:buClrTx/>
                        <a:buSzTx/>
                        <a:buFontTx/>
                        <a:buNone/>
                        <a:tabLst/>
                        <a:defRPr/>
                      </a:pPr>
                      <a:endParaRPr lang="es-CO" sz="1800" dirty="0">
                        <a:solidFill>
                          <a:schemeClr val="bg1"/>
                        </a:solidFill>
                        <a:effectLst/>
                        <a:latin typeface="+mn-lt"/>
                      </a:endParaRPr>
                    </a:p>
                  </a:txBody>
                  <a:tcPr marL="44450" marR="44450" marT="0" marB="0" anchor="ctr">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s-CO" sz="1800" b="1" dirty="0">
                          <a:solidFill>
                            <a:schemeClr val="bg1"/>
                          </a:solidFill>
                          <a:effectLst/>
                          <a:latin typeface="+mn-lt"/>
                        </a:rPr>
                        <a:t>Se cumple </a:t>
                      </a:r>
                      <a:br>
                        <a:rPr lang="es-CO" sz="1800" b="1" dirty="0">
                          <a:solidFill>
                            <a:schemeClr val="bg1"/>
                          </a:solidFill>
                          <a:effectLst/>
                          <a:latin typeface="+mn-lt"/>
                        </a:rPr>
                      </a:br>
                      <a:r>
                        <a:rPr lang="es-CO" sz="1800" b="1" dirty="0">
                          <a:solidFill>
                            <a:schemeClr val="bg1"/>
                          </a:solidFill>
                          <a:effectLst/>
                          <a:latin typeface="+mn-lt"/>
                        </a:rPr>
                        <a:t>Plenamente</a:t>
                      </a:r>
                      <a:endParaRPr lang="es-CO" sz="1800" b="1" dirty="0">
                        <a:solidFill>
                          <a:schemeClr val="bg1"/>
                        </a:solidFill>
                        <a:effectLst/>
                        <a:latin typeface="+mn-lt"/>
                        <a:ea typeface="Cambria"/>
                        <a:cs typeface="Times New Roman"/>
                      </a:endParaRPr>
                    </a:p>
                  </a:txBody>
                  <a:tcPr marL="44450" marR="44450" marT="0" marB="0" anchor="ctr">
                    <a:noFill/>
                  </a:tcPr>
                </a:tc>
                <a:extLst>
                  <a:ext uri="{0D108BD9-81ED-4DB2-BD59-A6C34878D82A}">
                    <a16:rowId xmlns:a16="http://schemas.microsoft.com/office/drawing/2014/main" val="4037526590"/>
                  </a:ext>
                </a:extLst>
              </a:tr>
            </a:tbl>
          </a:graphicData>
        </a:graphic>
      </p:graphicFrame>
      <p:sp>
        <p:nvSpPr>
          <p:cNvPr id="6" name="9 CuadroTexto"/>
          <p:cNvSpPr txBox="1"/>
          <p:nvPr/>
        </p:nvSpPr>
        <p:spPr>
          <a:xfrm>
            <a:off x="1252615" y="925293"/>
            <a:ext cx="6972490" cy="461665"/>
          </a:xfrm>
          <a:prstGeom prst="rect">
            <a:avLst/>
          </a:prstGeom>
          <a:noFill/>
        </p:spPr>
        <p:txBody>
          <a:bodyPr wrap="square" rtlCol="0">
            <a:spAutoFit/>
          </a:bodyPr>
          <a:lstStyle/>
          <a:p>
            <a:pPr algn="ctr"/>
            <a:r>
              <a:rPr lang="es-CO" sz="2400" b="1" dirty="0">
                <a:solidFill>
                  <a:schemeClr val="bg1"/>
                </a:solidFill>
              </a:rPr>
              <a:t>Comparación resultados globales de los dos procesos</a:t>
            </a:r>
          </a:p>
        </p:txBody>
      </p:sp>
      <p:sp>
        <p:nvSpPr>
          <p:cNvPr id="3" name="Flecha: hacia arriba 2">
            <a:extLst>
              <a:ext uri="{FF2B5EF4-FFF2-40B4-BE49-F238E27FC236}">
                <a16:creationId xmlns:a16="http://schemas.microsoft.com/office/drawing/2014/main" id="{48076837-80D1-4F94-A3FC-FFA52BE356B6}"/>
              </a:ext>
            </a:extLst>
          </p:cNvPr>
          <p:cNvSpPr/>
          <p:nvPr/>
        </p:nvSpPr>
        <p:spPr>
          <a:xfrm>
            <a:off x="3181522" y="3539722"/>
            <a:ext cx="284018" cy="283964"/>
          </a:xfrm>
          <a:prstGeom prst="up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7" name="Flecha: hacia arriba 6">
            <a:extLst>
              <a:ext uri="{FF2B5EF4-FFF2-40B4-BE49-F238E27FC236}">
                <a16:creationId xmlns:a16="http://schemas.microsoft.com/office/drawing/2014/main" id="{BF27AC4C-070E-49A1-994E-A85157627D87}"/>
              </a:ext>
            </a:extLst>
          </p:cNvPr>
          <p:cNvSpPr/>
          <p:nvPr/>
        </p:nvSpPr>
        <p:spPr>
          <a:xfrm>
            <a:off x="6322634" y="3820500"/>
            <a:ext cx="284018" cy="318599"/>
          </a:xfrm>
          <a:prstGeom prst="up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70296970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94133" y="1264045"/>
            <a:ext cx="7689330" cy="3631763"/>
          </a:xfrm>
          <a:prstGeom prst="rect">
            <a:avLst/>
          </a:prstGeom>
        </p:spPr>
        <p:txBody>
          <a:bodyPr wrap="square">
            <a:spAutoFit/>
          </a:bodyPr>
          <a:lstStyle/>
          <a:p>
            <a:pPr marL="342900" indent="-342900">
              <a:buFont typeface="Arial" panose="020B0604020202020204" pitchFamily="34" charset="0"/>
              <a:buChar char="•"/>
            </a:pPr>
            <a:r>
              <a:rPr lang="es-CO" b="1" dirty="0">
                <a:solidFill>
                  <a:srgbClr val="00B0F0"/>
                </a:solidFill>
              </a:rPr>
              <a:t>En 8 de los 12 factores se logra un nivel de cumplimiento pleno</a:t>
            </a:r>
            <a:r>
              <a:rPr lang="es-CO" b="1" dirty="0">
                <a:solidFill>
                  <a:schemeClr val="bg1"/>
                </a:solidFill>
              </a:rPr>
              <a:t>. </a:t>
            </a:r>
            <a:r>
              <a:rPr lang="es-CO" dirty="0">
                <a:solidFill>
                  <a:schemeClr val="bg1"/>
                </a:solidFill>
              </a:rPr>
              <a:t>En los 4 restantes es en alto grado. En 2014, en 7 de 10 se cumplieron en alto grado, 2 aceptablemente y 1 plenamente.</a:t>
            </a:r>
          </a:p>
          <a:p>
            <a:endParaRPr lang="es-CO" sz="1200" dirty="0">
              <a:solidFill>
                <a:schemeClr val="bg1"/>
              </a:solidFill>
            </a:endParaRPr>
          </a:p>
          <a:p>
            <a:pPr marL="342900" indent="-342900">
              <a:buFont typeface="Arial" panose="020B0604020202020204" pitchFamily="34" charset="0"/>
              <a:buChar char="•"/>
            </a:pPr>
            <a:r>
              <a:rPr lang="es-CO" b="1" dirty="0">
                <a:solidFill>
                  <a:srgbClr val="00B0F0"/>
                </a:solidFill>
              </a:rPr>
              <a:t>Todos los factores mejoraron su calificación </a:t>
            </a:r>
            <a:r>
              <a:rPr lang="es-CO" b="1" dirty="0">
                <a:solidFill>
                  <a:schemeClr val="bg1"/>
                </a:solidFill>
              </a:rPr>
              <a:t>con un incremento en el porcentaje de cumplimiento que osciló entre un 0,82 % y un 11,26 %.</a:t>
            </a:r>
          </a:p>
          <a:p>
            <a:endParaRPr lang="es-CO" sz="1200" b="1" dirty="0">
              <a:solidFill>
                <a:schemeClr val="bg1"/>
              </a:solidFill>
            </a:endParaRPr>
          </a:p>
          <a:p>
            <a:pPr marL="342900" indent="-342900">
              <a:buFont typeface="Arial" panose="020B0604020202020204" pitchFamily="34" charset="0"/>
              <a:buChar char="•"/>
            </a:pPr>
            <a:r>
              <a:rPr lang="es-CO" b="1" dirty="0">
                <a:solidFill>
                  <a:srgbClr val="00B0F0"/>
                </a:solidFill>
              </a:rPr>
              <a:t>El incremento más alto (entre un 4 % y un 11 %) </a:t>
            </a:r>
            <a:r>
              <a:rPr lang="es-CO" b="1" dirty="0">
                <a:solidFill>
                  <a:schemeClr val="bg1"/>
                </a:solidFill>
              </a:rPr>
              <a:t>fue, en su orden, en los factores: </a:t>
            </a:r>
            <a:r>
              <a:rPr lang="es-CO" sz="1600" dirty="0">
                <a:solidFill>
                  <a:schemeClr val="bg1"/>
                </a:solidFill>
              </a:rPr>
              <a:t>Estudiantes, Pertinencia e impacto social, Profesores, Recursos de apoyo académico e infraestructura física, Recursos financieros, Autoevaluación y autorregulación, Procesos académicos , Investigación y creación artística.</a:t>
            </a:r>
          </a:p>
          <a:p>
            <a:pPr marL="361950" lvl="1"/>
            <a:r>
              <a:rPr lang="es-CO" sz="1600" dirty="0">
                <a:solidFill>
                  <a:schemeClr val="bg1"/>
                </a:solidFill>
              </a:rPr>
              <a:t>Los restantes 3 tuvieron un incremento entre el 0,8 % y el 2,25 %: Bienestar institucional; Organización, gestión y administración; y, Misión y proyecto institucional.</a:t>
            </a:r>
          </a:p>
          <a:p>
            <a:pPr marL="647700" lvl="1" indent="-285750">
              <a:buFont typeface="Arial" panose="020B0604020202020204" pitchFamily="34" charset="0"/>
              <a:buChar char="•"/>
            </a:pPr>
            <a:endParaRPr lang="es-CO" sz="1600" dirty="0"/>
          </a:p>
        </p:txBody>
      </p:sp>
      <p:sp>
        <p:nvSpPr>
          <p:cNvPr id="4" name="Rectángulo 3">
            <a:extLst>
              <a:ext uri="{FF2B5EF4-FFF2-40B4-BE49-F238E27FC236}">
                <a16:creationId xmlns:a16="http://schemas.microsoft.com/office/drawing/2014/main" id="{5B21FB3C-2A39-479B-8A9F-5BF59101A008}"/>
              </a:ext>
            </a:extLst>
          </p:cNvPr>
          <p:cNvSpPr/>
          <p:nvPr/>
        </p:nvSpPr>
        <p:spPr>
          <a:xfrm>
            <a:off x="890649" y="669606"/>
            <a:ext cx="5946879" cy="400110"/>
          </a:xfrm>
          <a:prstGeom prst="rect">
            <a:avLst/>
          </a:prstGeom>
        </p:spPr>
        <p:txBody>
          <a:bodyPr wrap="square">
            <a:spAutoFit/>
          </a:bodyPr>
          <a:lstStyle/>
          <a:p>
            <a:r>
              <a:rPr lang="es-CO" sz="2000" b="1" dirty="0">
                <a:solidFill>
                  <a:schemeClr val="bg1"/>
                </a:solidFill>
              </a:rPr>
              <a:t>Comparación resultados globales de los dos procesos</a:t>
            </a:r>
          </a:p>
        </p:txBody>
      </p:sp>
    </p:spTree>
    <p:extLst>
      <p:ext uri="{BB962C8B-B14F-4D97-AF65-F5344CB8AC3E}">
        <p14:creationId xmlns:p14="http://schemas.microsoft.com/office/powerpoint/2010/main" val="115883726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087" y="698548"/>
            <a:ext cx="7522464" cy="4145280"/>
          </a:xfrm>
          <a:prstGeom prst="rect">
            <a:avLst/>
          </a:prstGeom>
        </p:spPr>
      </p:pic>
      <p:sp>
        <p:nvSpPr>
          <p:cNvPr id="3" name="Rectangle 2"/>
          <p:cNvSpPr txBox="1">
            <a:spLocks noChangeArrowheads="1"/>
          </p:cNvSpPr>
          <p:nvPr/>
        </p:nvSpPr>
        <p:spPr bwMode="auto">
          <a:xfrm>
            <a:off x="801597" y="838701"/>
            <a:ext cx="5256414" cy="868573"/>
          </a:xfrm>
          <a:prstGeom prst="rect">
            <a:avLst/>
          </a:prstGeom>
          <a:noFill/>
          <a:ln w="9525">
            <a:noFill/>
            <a:miter lim="800000"/>
            <a:headEnd/>
            <a:tailEnd/>
          </a:ln>
        </p:spPr>
        <p:txBody>
          <a:bodyPr>
            <a:prstTxWarp prst="textNoShape">
              <a:avLst/>
            </a:prstTxWarp>
          </a:bodyPr>
          <a:lstStyle/>
          <a:p>
            <a:r>
              <a:rPr lang="es-CO" b="1" dirty="0">
                <a:solidFill>
                  <a:schemeClr val="bg1"/>
                </a:solidFill>
                <a:latin typeface="Trebuchet MS"/>
              </a:rPr>
              <a:t>Construcción y Validación </a:t>
            </a:r>
          </a:p>
          <a:p>
            <a:r>
              <a:rPr lang="es-CO" b="1" dirty="0">
                <a:solidFill>
                  <a:schemeClr val="bg1"/>
                </a:solidFill>
                <a:latin typeface="Trebuchet MS"/>
              </a:rPr>
              <a:t>Plan de Mejoramiento Institucional </a:t>
            </a:r>
          </a:p>
          <a:p>
            <a:r>
              <a:rPr lang="es-CO" b="1" dirty="0">
                <a:solidFill>
                  <a:schemeClr val="bg1"/>
                </a:solidFill>
                <a:latin typeface="Trebuchet MS"/>
              </a:rPr>
              <a:t>2020-2024</a:t>
            </a:r>
          </a:p>
        </p:txBody>
      </p:sp>
      <p:sp>
        <p:nvSpPr>
          <p:cNvPr id="5" name="Rectángulo 4">
            <a:extLst>
              <a:ext uri="{FF2B5EF4-FFF2-40B4-BE49-F238E27FC236}">
                <a16:creationId xmlns:a16="http://schemas.microsoft.com/office/drawing/2014/main" id="{8BD1133B-EB29-4768-A3DD-51D6EE5E0F63}"/>
              </a:ext>
            </a:extLst>
          </p:cNvPr>
          <p:cNvSpPr/>
          <p:nvPr/>
        </p:nvSpPr>
        <p:spPr>
          <a:xfrm>
            <a:off x="6291618" y="3458833"/>
            <a:ext cx="2756848" cy="1384995"/>
          </a:xfrm>
          <a:prstGeom prst="rect">
            <a:avLst/>
          </a:prstGeom>
        </p:spPr>
        <p:txBody>
          <a:bodyPr wrap="square">
            <a:spAutoFit/>
          </a:bodyPr>
          <a:lstStyle/>
          <a:p>
            <a:pPr algn="ctr"/>
            <a:r>
              <a:rPr lang="es-CO" sz="1400" dirty="0">
                <a:solidFill>
                  <a:schemeClr val="bg1"/>
                </a:solidFill>
              </a:rPr>
              <a:t>Fortalezas, debilidades y oportunidades de mejora identificadas en la autoevaluación son referentes en la  formulación del Plan de Desarrollo Institucional 2020-2024</a:t>
            </a:r>
          </a:p>
        </p:txBody>
      </p:sp>
    </p:spTree>
    <p:extLst>
      <p:ext uri="{BB962C8B-B14F-4D97-AF65-F5344CB8AC3E}">
        <p14:creationId xmlns:p14="http://schemas.microsoft.com/office/powerpoint/2010/main" val="176264383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47774" y="646837"/>
            <a:ext cx="8229600" cy="511175"/>
          </a:xfrm>
        </p:spPr>
        <p:txBody>
          <a:bodyPr>
            <a:normAutofit/>
          </a:bodyPr>
          <a:lstStyle/>
          <a:p>
            <a:pPr algn="l"/>
            <a:r>
              <a:rPr lang="es-CO" sz="2400" dirty="0"/>
              <a:t>Estructura Plan de Mejoramiento 2020-2024</a:t>
            </a:r>
            <a:endParaRPr lang="en-US" sz="2400" dirty="0"/>
          </a:p>
        </p:txBody>
      </p:sp>
      <p:graphicFrame>
        <p:nvGraphicFramePr>
          <p:cNvPr id="4" name="Marcador de contenido 3"/>
          <p:cNvGraphicFramePr>
            <a:graphicFrameLocks noGrp="1"/>
          </p:cNvGraphicFramePr>
          <p:nvPr>
            <p:ph sz="half" idx="4294967295"/>
            <p:extLst>
              <p:ext uri="{D42A27DB-BD31-4B8C-83A1-F6EECF244321}">
                <p14:modId xmlns:p14="http://schemas.microsoft.com/office/powerpoint/2010/main" val="2152983677"/>
              </p:ext>
            </p:extLst>
          </p:nvPr>
        </p:nvGraphicFramePr>
        <p:xfrm>
          <a:off x="648269" y="1158012"/>
          <a:ext cx="8308849" cy="3519650"/>
        </p:xfrm>
        <a:graphic>
          <a:graphicData uri="http://schemas.openxmlformats.org/drawingml/2006/table">
            <a:tbl>
              <a:tblPr firstRow="1" firstCol="1" bandRow="1">
                <a:tableStyleId>{5C22544A-7EE6-4342-B048-85BDC9FD1C3A}</a:tableStyleId>
              </a:tblPr>
              <a:tblGrid>
                <a:gridCol w="1011157">
                  <a:extLst>
                    <a:ext uri="{9D8B030D-6E8A-4147-A177-3AD203B41FA5}">
                      <a16:colId xmlns:a16="http://schemas.microsoft.com/office/drawing/2014/main" val="2020647285"/>
                    </a:ext>
                  </a:extLst>
                </a:gridCol>
                <a:gridCol w="1927175">
                  <a:extLst>
                    <a:ext uri="{9D8B030D-6E8A-4147-A177-3AD203B41FA5}">
                      <a16:colId xmlns:a16="http://schemas.microsoft.com/office/drawing/2014/main" val="3574319213"/>
                    </a:ext>
                  </a:extLst>
                </a:gridCol>
                <a:gridCol w="1882878">
                  <a:extLst>
                    <a:ext uri="{9D8B030D-6E8A-4147-A177-3AD203B41FA5}">
                      <a16:colId xmlns:a16="http://schemas.microsoft.com/office/drawing/2014/main" val="1557365099"/>
                    </a:ext>
                  </a:extLst>
                </a:gridCol>
                <a:gridCol w="1626006">
                  <a:extLst>
                    <a:ext uri="{9D8B030D-6E8A-4147-A177-3AD203B41FA5}">
                      <a16:colId xmlns:a16="http://schemas.microsoft.com/office/drawing/2014/main" val="2457639570"/>
                    </a:ext>
                  </a:extLst>
                </a:gridCol>
                <a:gridCol w="516924">
                  <a:extLst>
                    <a:ext uri="{9D8B030D-6E8A-4147-A177-3AD203B41FA5}">
                      <a16:colId xmlns:a16="http://schemas.microsoft.com/office/drawing/2014/main" val="3204141186"/>
                    </a:ext>
                  </a:extLst>
                </a:gridCol>
                <a:gridCol w="579963">
                  <a:extLst>
                    <a:ext uri="{9D8B030D-6E8A-4147-A177-3AD203B41FA5}">
                      <a16:colId xmlns:a16="http://schemas.microsoft.com/office/drawing/2014/main" val="858761803"/>
                    </a:ext>
                  </a:extLst>
                </a:gridCol>
                <a:gridCol w="764746">
                  <a:extLst>
                    <a:ext uri="{9D8B030D-6E8A-4147-A177-3AD203B41FA5}">
                      <a16:colId xmlns:a16="http://schemas.microsoft.com/office/drawing/2014/main" val="1892556890"/>
                    </a:ext>
                  </a:extLst>
                </a:gridCol>
              </a:tblGrid>
              <a:tr h="668875">
                <a:tc rowSpan="2">
                  <a:txBody>
                    <a:bodyPr/>
                    <a:lstStyle/>
                    <a:p>
                      <a:pPr algn="ctr">
                        <a:lnSpc>
                          <a:spcPct val="100000"/>
                        </a:lnSpc>
                        <a:spcBef>
                          <a:spcPts val="800"/>
                        </a:spcBef>
                        <a:spcAft>
                          <a:spcPts val="600"/>
                        </a:spcAft>
                      </a:pPr>
                      <a:r>
                        <a:rPr lang="es-ES" sz="1000" b="1" kern="0" dirty="0">
                          <a:solidFill>
                            <a:schemeClr val="tx2">
                              <a:lumMod val="50000"/>
                            </a:schemeClr>
                          </a:solidFill>
                          <a:effectLst/>
                          <a:latin typeface="Trebuchet MS" charset="0"/>
                          <a:ea typeface="Trebuchet MS" charset="0"/>
                          <a:cs typeface="Trebuchet MS" charset="0"/>
                        </a:rPr>
                        <a:t>CARACTERÍSTICA</a:t>
                      </a:r>
                      <a:endParaRPr lang="en-US" sz="1000" b="1" kern="900" dirty="0">
                        <a:solidFill>
                          <a:schemeClr val="tx2">
                            <a:lumMod val="50000"/>
                          </a:schemeClr>
                        </a:solidFill>
                        <a:effectLst/>
                        <a:latin typeface="Trebuchet MS" charset="0"/>
                        <a:ea typeface="Trebuchet MS" charset="0"/>
                        <a:cs typeface="Trebuchet MS" charset="0"/>
                      </a:endParaRPr>
                    </a:p>
                  </a:txBody>
                  <a:tcPr marL="5295" marR="5295" marT="0" marB="0" anchor="ctr">
                    <a:solidFill>
                      <a:schemeClr val="bg1"/>
                    </a:solidFill>
                  </a:tcPr>
                </a:tc>
                <a:tc rowSpan="2">
                  <a:txBody>
                    <a:bodyPr/>
                    <a:lstStyle/>
                    <a:p>
                      <a:pPr algn="ctr">
                        <a:lnSpc>
                          <a:spcPct val="100000"/>
                        </a:lnSpc>
                        <a:spcBef>
                          <a:spcPts val="800"/>
                        </a:spcBef>
                        <a:spcAft>
                          <a:spcPts val="600"/>
                        </a:spcAft>
                      </a:pPr>
                      <a:r>
                        <a:rPr lang="es-ES" sz="1000" b="1" kern="0" dirty="0">
                          <a:solidFill>
                            <a:schemeClr val="tx2">
                              <a:lumMod val="50000"/>
                            </a:schemeClr>
                          </a:solidFill>
                          <a:effectLst/>
                          <a:latin typeface="Trebuchet MS" charset="0"/>
                          <a:ea typeface="Trebuchet MS" charset="0"/>
                          <a:cs typeface="Trebuchet MS" charset="0"/>
                        </a:rPr>
                        <a:t>DEBILIDADES (D) </a:t>
                      </a:r>
                      <a:br>
                        <a:rPr lang="es-ES" sz="1000" b="1" kern="0" dirty="0">
                          <a:solidFill>
                            <a:schemeClr val="tx2">
                              <a:lumMod val="50000"/>
                            </a:schemeClr>
                          </a:solidFill>
                          <a:effectLst/>
                          <a:latin typeface="Trebuchet MS" charset="0"/>
                          <a:ea typeface="Trebuchet MS" charset="0"/>
                          <a:cs typeface="Trebuchet MS" charset="0"/>
                        </a:rPr>
                      </a:br>
                      <a:r>
                        <a:rPr lang="es-ES" sz="1000" b="1" kern="0" dirty="0">
                          <a:solidFill>
                            <a:schemeClr val="tx2">
                              <a:lumMod val="50000"/>
                            </a:schemeClr>
                          </a:solidFill>
                          <a:effectLst/>
                          <a:latin typeface="Trebuchet MS" charset="0"/>
                          <a:ea typeface="Trebuchet MS" charset="0"/>
                          <a:cs typeface="Trebuchet MS" charset="0"/>
                        </a:rPr>
                        <a:t>FORTALEZAS (F) </a:t>
                      </a:r>
                      <a:br>
                        <a:rPr lang="es-ES" sz="1000" b="1" kern="0" dirty="0">
                          <a:solidFill>
                            <a:schemeClr val="tx2">
                              <a:lumMod val="50000"/>
                            </a:schemeClr>
                          </a:solidFill>
                          <a:effectLst/>
                          <a:latin typeface="Trebuchet MS" charset="0"/>
                          <a:ea typeface="Trebuchet MS" charset="0"/>
                          <a:cs typeface="Trebuchet MS" charset="0"/>
                        </a:rPr>
                      </a:br>
                      <a:r>
                        <a:rPr lang="es-ES" sz="1000" b="1" kern="0" dirty="0">
                          <a:solidFill>
                            <a:schemeClr val="tx2">
                              <a:lumMod val="50000"/>
                            </a:schemeClr>
                          </a:solidFill>
                          <a:effectLst/>
                          <a:latin typeface="Trebuchet MS" charset="0"/>
                          <a:ea typeface="Trebuchet MS" charset="0"/>
                          <a:cs typeface="Trebuchet MS" charset="0"/>
                        </a:rPr>
                        <a:t>OPORTUNIDADES DE MEJORA (O)</a:t>
                      </a:r>
                      <a:endParaRPr lang="en-US" sz="1000" b="1" kern="900" dirty="0">
                        <a:solidFill>
                          <a:schemeClr val="tx2">
                            <a:lumMod val="50000"/>
                          </a:schemeClr>
                        </a:solidFill>
                        <a:effectLst/>
                        <a:latin typeface="Trebuchet MS" charset="0"/>
                        <a:ea typeface="Trebuchet MS" charset="0"/>
                        <a:cs typeface="Trebuchet MS" charset="0"/>
                      </a:endParaRPr>
                    </a:p>
                  </a:txBody>
                  <a:tcPr marL="5295" marR="5295" marT="0" marB="0" anchor="ctr">
                    <a:solidFill>
                      <a:schemeClr val="bg1"/>
                    </a:solidFill>
                  </a:tcPr>
                </a:tc>
                <a:tc rowSpan="2">
                  <a:txBody>
                    <a:bodyPr/>
                    <a:lstStyle/>
                    <a:p>
                      <a:pPr algn="ctr">
                        <a:lnSpc>
                          <a:spcPct val="100000"/>
                        </a:lnSpc>
                        <a:spcBef>
                          <a:spcPts val="800"/>
                        </a:spcBef>
                        <a:spcAft>
                          <a:spcPts val="600"/>
                        </a:spcAft>
                      </a:pPr>
                      <a:r>
                        <a:rPr lang="es-ES" sz="1000" b="1" kern="0" dirty="0">
                          <a:solidFill>
                            <a:schemeClr val="tx2">
                              <a:lumMod val="50000"/>
                            </a:schemeClr>
                          </a:solidFill>
                          <a:effectLst/>
                          <a:latin typeface="Trebuchet MS" charset="0"/>
                          <a:ea typeface="Trebuchet MS" charset="0"/>
                          <a:cs typeface="Trebuchet MS" charset="0"/>
                        </a:rPr>
                        <a:t>META O PRODUCTO</a:t>
                      </a:r>
                      <a:endParaRPr lang="en-US" sz="1000" b="1" kern="900" dirty="0">
                        <a:solidFill>
                          <a:schemeClr val="tx2">
                            <a:lumMod val="50000"/>
                          </a:schemeClr>
                        </a:solidFill>
                        <a:effectLst/>
                        <a:latin typeface="Trebuchet MS" charset="0"/>
                        <a:ea typeface="Trebuchet MS" charset="0"/>
                        <a:cs typeface="Trebuchet MS" charset="0"/>
                      </a:endParaRPr>
                    </a:p>
                  </a:txBody>
                  <a:tcPr marL="5295" marR="5295" marT="0" marB="0" anchor="ctr">
                    <a:solidFill>
                      <a:schemeClr val="bg1"/>
                    </a:solidFill>
                  </a:tcPr>
                </a:tc>
                <a:tc rowSpan="2">
                  <a:txBody>
                    <a:bodyPr/>
                    <a:lstStyle/>
                    <a:p>
                      <a:pPr algn="ctr">
                        <a:lnSpc>
                          <a:spcPct val="100000"/>
                        </a:lnSpc>
                        <a:spcBef>
                          <a:spcPts val="800"/>
                        </a:spcBef>
                        <a:spcAft>
                          <a:spcPts val="600"/>
                        </a:spcAft>
                      </a:pPr>
                      <a:r>
                        <a:rPr lang="es-ES" sz="1000" b="1" kern="0" dirty="0">
                          <a:solidFill>
                            <a:schemeClr val="tx2">
                              <a:lumMod val="50000"/>
                            </a:schemeClr>
                          </a:solidFill>
                          <a:effectLst/>
                          <a:latin typeface="Trebuchet MS" charset="0"/>
                          <a:ea typeface="Trebuchet MS" charset="0"/>
                          <a:cs typeface="Trebuchet MS" charset="0"/>
                        </a:rPr>
                        <a:t>INDICADOR </a:t>
                      </a:r>
                      <a:endParaRPr lang="en-US" sz="1000" b="1" kern="900" dirty="0">
                        <a:solidFill>
                          <a:schemeClr val="tx2">
                            <a:lumMod val="50000"/>
                          </a:schemeClr>
                        </a:solidFill>
                        <a:effectLst/>
                        <a:latin typeface="Trebuchet MS" charset="0"/>
                        <a:ea typeface="Trebuchet MS" charset="0"/>
                        <a:cs typeface="Trebuchet MS" charset="0"/>
                      </a:endParaRPr>
                    </a:p>
                  </a:txBody>
                  <a:tcPr marL="5295" marR="5295" marT="0" marB="0" anchor="ctr">
                    <a:solidFill>
                      <a:schemeClr val="bg1"/>
                    </a:solidFill>
                  </a:tcPr>
                </a:tc>
                <a:tc gridSpan="2">
                  <a:txBody>
                    <a:bodyPr/>
                    <a:lstStyle/>
                    <a:p>
                      <a:pPr algn="ctr">
                        <a:lnSpc>
                          <a:spcPct val="100000"/>
                        </a:lnSpc>
                        <a:spcBef>
                          <a:spcPts val="800"/>
                        </a:spcBef>
                        <a:spcAft>
                          <a:spcPts val="600"/>
                        </a:spcAft>
                      </a:pPr>
                      <a:r>
                        <a:rPr lang="es-ES" sz="1000" b="1" kern="0" dirty="0">
                          <a:solidFill>
                            <a:schemeClr val="tx2">
                              <a:lumMod val="50000"/>
                            </a:schemeClr>
                          </a:solidFill>
                          <a:effectLst/>
                          <a:latin typeface="Trebuchet MS" charset="0"/>
                          <a:ea typeface="Trebuchet MS" charset="0"/>
                          <a:cs typeface="Trebuchet MS" charset="0"/>
                        </a:rPr>
                        <a:t>FECHA REALIZACIÓN</a:t>
                      </a:r>
                      <a:br>
                        <a:rPr lang="es-ES" sz="1000" b="1" kern="0" dirty="0">
                          <a:solidFill>
                            <a:schemeClr val="tx2">
                              <a:lumMod val="50000"/>
                            </a:schemeClr>
                          </a:solidFill>
                          <a:effectLst/>
                          <a:latin typeface="Trebuchet MS" charset="0"/>
                          <a:ea typeface="Trebuchet MS" charset="0"/>
                          <a:cs typeface="Trebuchet MS" charset="0"/>
                        </a:rPr>
                      </a:br>
                      <a:r>
                        <a:rPr lang="es-ES" sz="1000" b="1" kern="0" dirty="0">
                          <a:solidFill>
                            <a:schemeClr val="tx2">
                              <a:lumMod val="50000"/>
                            </a:schemeClr>
                          </a:solidFill>
                          <a:effectLst/>
                          <a:latin typeface="Trebuchet MS" charset="0"/>
                          <a:ea typeface="Trebuchet MS" charset="0"/>
                          <a:cs typeface="Trebuchet MS" charset="0"/>
                        </a:rPr>
                        <a:t>(mm-aaaa)</a:t>
                      </a:r>
                      <a:endParaRPr lang="en-US" sz="1000" b="1" kern="900" dirty="0">
                        <a:solidFill>
                          <a:schemeClr val="tx2">
                            <a:lumMod val="50000"/>
                          </a:schemeClr>
                        </a:solidFill>
                        <a:effectLst/>
                        <a:latin typeface="Trebuchet MS" charset="0"/>
                        <a:ea typeface="Trebuchet MS" charset="0"/>
                        <a:cs typeface="Trebuchet MS" charset="0"/>
                      </a:endParaRPr>
                    </a:p>
                  </a:txBody>
                  <a:tcPr marL="5295" marR="5295" marT="0" marB="0" anchor="ctr">
                    <a:solidFill>
                      <a:schemeClr val="bg1"/>
                    </a:solidFill>
                  </a:tcPr>
                </a:tc>
                <a:tc hMerge="1">
                  <a:txBody>
                    <a:bodyPr/>
                    <a:lstStyle/>
                    <a:p>
                      <a:endParaRPr lang="en-US"/>
                    </a:p>
                  </a:txBody>
                  <a:tcPr/>
                </a:tc>
                <a:tc rowSpan="2">
                  <a:txBody>
                    <a:bodyPr/>
                    <a:lstStyle/>
                    <a:p>
                      <a:pPr algn="ctr">
                        <a:lnSpc>
                          <a:spcPct val="100000"/>
                        </a:lnSpc>
                        <a:spcBef>
                          <a:spcPts val="800"/>
                        </a:spcBef>
                        <a:spcAft>
                          <a:spcPts val="600"/>
                        </a:spcAft>
                      </a:pPr>
                      <a:r>
                        <a:rPr lang="es-ES" sz="900" b="1" kern="0" dirty="0">
                          <a:solidFill>
                            <a:schemeClr val="tx2">
                              <a:lumMod val="50000"/>
                            </a:schemeClr>
                          </a:solidFill>
                          <a:effectLst/>
                          <a:latin typeface="Trebuchet MS" charset="0"/>
                          <a:ea typeface="Trebuchet MS" charset="0"/>
                          <a:cs typeface="Trebuchet MS" charset="0"/>
                        </a:rPr>
                        <a:t>LIDER / RESPONSABLE</a:t>
                      </a:r>
                      <a:br>
                        <a:rPr lang="es-ES" sz="900" b="1" kern="0" dirty="0">
                          <a:solidFill>
                            <a:schemeClr val="tx2">
                              <a:lumMod val="50000"/>
                            </a:schemeClr>
                          </a:solidFill>
                          <a:effectLst/>
                          <a:latin typeface="Trebuchet MS" charset="0"/>
                          <a:ea typeface="Trebuchet MS" charset="0"/>
                          <a:cs typeface="Trebuchet MS" charset="0"/>
                        </a:rPr>
                      </a:br>
                      <a:r>
                        <a:rPr lang="es-ES" sz="900" b="1" kern="0" dirty="0">
                          <a:solidFill>
                            <a:schemeClr val="tx2">
                              <a:lumMod val="50000"/>
                            </a:schemeClr>
                          </a:solidFill>
                          <a:effectLst/>
                          <a:latin typeface="Trebuchet MS" charset="0"/>
                          <a:ea typeface="Trebuchet MS" charset="0"/>
                          <a:cs typeface="Trebuchet MS" charset="0"/>
                        </a:rPr>
                        <a:t>Dependencia</a:t>
                      </a:r>
                      <a:endParaRPr lang="en-US" sz="900" b="1" kern="900" dirty="0">
                        <a:solidFill>
                          <a:schemeClr val="tx2">
                            <a:lumMod val="50000"/>
                          </a:schemeClr>
                        </a:solidFill>
                        <a:effectLst/>
                        <a:latin typeface="Trebuchet MS" charset="0"/>
                        <a:ea typeface="Trebuchet MS" charset="0"/>
                        <a:cs typeface="Trebuchet MS" charset="0"/>
                      </a:endParaRPr>
                    </a:p>
                  </a:txBody>
                  <a:tcPr marL="5295" marR="5295" marT="0" marB="0" anchor="ctr">
                    <a:solidFill>
                      <a:schemeClr val="bg1"/>
                    </a:solidFill>
                  </a:tcPr>
                </a:tc>
                <a:extLst>
                  <a:ext uri="{0D108BD9-81ED-4DB2-BD59-A6C34878D82A}">
                    <a16:rowId xmlns:a16="http://schemas.microsoft.com/office/drawing/2014/main" val="1714812343"/>
                  </a:ext>
                </a:extLst>
              </a:tr>
              <a:tr h="11791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spcBef>
                          <a:spcPts val="800"/>
                        </a:spcBef>
                        <a:spcAft>
                          <a:spcPts val="600"/>
                        </a:spcAft>
                      </a:pPr>
                      <a:r>
                        <a:rPr lang="es-ES" sz="1000" b="1" kern="0" dirty="0">
                          <a:solidFill>
                            <a:schemeClr val="tx2">
                              <a:lumMod val="50000"/>
                            </a:schemeClr>
                          </a:solidFill>
                          <a:effectLst/>
                          <a:latin typeface="Trebuchet MS" charset="0"/>
                          <a:ea typeface="Trebuchet MS" charset="0"/>
                          <a:cs typeface="Trebuchet MS" charset="0"/>
                        </a:rPr>
                        <a:t>INICIO</a:t>
                      </a:r>
                      <a:endParaRPr lang="en-US" sz="1000" b="1" kern="900" dirty="0">
                        <a:solidFill>
                          <a:schemeClr val="tx2">
                            <a:lumMod val="50000"/>
                          </a:schemeClr>
                        </a:solidFill>
                        <a:effectLst/>
                        <a:latin typeface="Trebuchet MS" charset="0"/>
                        <a:ea typeface="Trebuchet MS" charset="0"/>
                        <a:cs typeface="Trebuchet MS" charset="0"/>
                      </a:endParaRPr>
                    </a:p>
                  </a:txBody>
                  <a:tcPr marL="5295" marR="5295" marT="0" marB="0" anchor="ctr">
                    <a:solidFill>
                      <a:schemeClr val="bg1"/>
                    </a:solidFill>
                  </a:tcPr>
                </a:tc>
                <a:tc>
                  <a:txBody>
                    <a:bodyPr/>
                    <a:lstStyle/>
                    <a:p>
                      <a:pPr algn="ctr">
                        <a:lnSpc>
                          <a:spcPct val="100000"/>
                        </a:lnSpc>
                        <a:spcBef>
                          <a:spcPts val="800"/>
                        </a:spcBef>
                        <a:spcAft>
                          <a:spcPts val="600"/>
                        </a:spcAft>
                      </a:pPr>
                      <a:r>
                        <a:rPr lang="es-ES" sz="1000" b="1" kern="0" dirty="0">
                          <a:solidFill>
                            <a:schemeClr val="tx2">
                              <a:lumMod val="50000"/>
                            </a:schemeClr>
                          </a:solidFill>
                          <a:effectLst/>
                          <a:latin typeface="Trebuchet MS" charset="0"/>
                          <a:ea typeface="Trebuchet MS" charset="0"/>
                          <a:cs typeface="Trebuchet MS" charset="0"/>
                        </a:rPr>
                        <a:t>FIN</a:t>
                      </a:r>
                      <a:endParaRPr lang="en-US" sz="1000" b="1" kern="900" dirty="0">
                        <a:solidFill>
                          <a:schemeClr val="tx2">
                            <a:lumMod val="50000"/>
                          </a:schemeClr>
                        </a:solidFill>
                        <a:effectLst/>
                        <a:latin typeface="Trebuchet MS" charset="0"/>
                        <a:ea typeface="Trebuchet MS" charset="0"/>
                        <a:cs typeface="Trebuchet MS" charset="0"/>
                      </a:endParaRPr>
                    </a:p>
                  </a:txBody>
                  <a:tcPr marL="5295" marR="5295" marT="0" marB="0" anchor="ctr">
                    <a:solidFill>
                      <a:schemeClr val="bg1"/>
                    </a:solidFill>
                  </a:tcPr>
                </a:tc>
                <a:tc vMerge="1">
                  <a:txBody>
                    <a:bodyPr/>
                    <a:lstStyle/>
                    <a:p>
                      <a:endParaRPr lang="en-US"/>
                    </a:p>
                  </a:txBody>
                  <a:tcPr/>
                </a:tc>
                <a:extLst>
                  <a:ext uri="{0D108BD9-81ED-4DB2-BD59-A6C34878D82A}">
                    <a16:rowId xmlns:a16="http://schemas.microsoft.com/office/drawing/2014/main" val="2156199133"/>
                  </a:ext>
                </a:extLst>
              </a:tr>
              <a:tr h="1211988">
                <a:tc rowSpan="2">
                  <a:txBody>
                    <a:bodyPr/>
                    <a:lstStyle/>
                    <a:p>
                      <a:pPr algn="ctr">
                        <a:lnSpc>
                          <a:spcPct val="100000"/>
                        </a:lnSpc>
                        <a:spcBef>
                          <a:spcPts val="800"/>
                        </a:spcBef>
                        <a:spcAft>
                          <a:spcPts val="600"/>
                        </a:spcAft>
                      </a:pPr>
                      <a:r>
                        <a:rPr lang="es-ES" sz="1200" kern="0" dirty="0">
                          <a:solidFill>
                            <a:schemeClr val="tx2">
                              <a:lumMod val="50000"/>
                            </a:schemeClr>
                          </a:solidFill>
                          <a:effectLst/>
                        </a:rPr>
                        <a:t>12. </a:t>
                      </a:r>
                      <a:r>
                        <a:rPr lang="es-ES" sz="1400" kern="0" dirty="0">
                          <a:solidFill>
                            <a:schemeClr val="tx2">
                              <a:lumMod val="50000"/>
                            </a:schemeClr>
                          </a:solidFill>
                          <a:effectLst/>
                        </a:rPr>
                        <a:t>Políticas académicas</a:t>
                      </a:r>
                    </a:p>
                    <a:p>
                      <a:pPr algn="ctr">
                        <a:lnSpc>
                          <a:spcPct val="100000"/>
                        </a:lnSpc>
                        <a:spcBef>
                          <a:spcPts val="800"/>
                        </a:spcBef>
                        <a:spcAft>
                          <a:spcPts val="600"/>
                        </a:spcAft>
                      </a:pPr>
                      <a:r>
                        <a:rPr lang="es-ES" sz="1400" kern="0" dirty="0">
                          <a:solidFill>
                            <a:schemeClr val="tx2">
                              <a:lumMod val="50000"/>
                            </a:schemeClr>
                          </a:solidFill>
                          <a:effectLst/>
                          <a:latin typeface="Calibri" panose="020F0502020204030204" pitchFamily="34" charset="0"/>
                          <a:ea typeface="SimSun" panose="02010600030101010101" pitchFamily="2" charset="-122"/>
                          <a:cs typeface="Times New Roman" panose="02020603050405020304" pitchFamily="18" charset="0"/>
                        </a:rPr>
                        <a:t>(Factor Procesos académicos)</a:t>
                      </a:r>
                      <a:endParaRPr lang="en-US" sz="1400" kern="9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5295" marR="5295" marT="0" marB="0" anchor="ctr">
                    <a:solidFill>
                      <a:srgbClr val="FFC000"/>
                    </a:solidFill>
                  </a:tcPr>
                </a:tc>
                <a:tc>
                  <a:txBody>
                    <a:bodyPr/>
                    <a:lstStyle/>
                    <a:p>
                      <a:pPr marL="88900" indent="-88900" algn="l">
                        <a:lnSpc>
                          <a:spcPct val="100000"/>
                        </a:lnSpc>
                        <a:spcBef>
                          <a:spcPts val="800"/>
                        </a:spcBef>
                        <a:spcAft>
                          <a:spcPts val="600"/>
                        </a:spcAft>
                      </a:pPr>
                      <a:r>
                        <a:rPr lang="es-ES" sz="1100" kern="0" dirty="0">
                          <a:solidFill>
                            <a:schemeClr val="bg1"/>
                          </a:solidFill>
                          <a:effectLst/>
                        </a:rPr>
                        <a:t>(O) Reglamentar aspectos pertinentes del Estatuto Académico, como son: núcleo común (art. 10) y doble programa (art. 23)</a:t>
                      </a:r>
                      <a:endParaRPr lang="en-US" sz="1100" kern="9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5295" marR="5295" marT="0" marB="0" anchor="ctr">
                    <a:noFill/>
                  </a:tcPr>
                </a:tc>
                <a:tc>
                  <a:txBody>
                    <a:bodyPr/>
                    <a:lstStyle/>
                    <a:p>
                      <a:pPr marL="88900" indent="0" algn="l">
                        <a:lnSpc>
                          <a:spcPct val="100000"/>
                        </a:lnSpc>
                        <a:spcBef>
                          <a:spcPts val="800"/>
                        </a:spcBef>
                        <a:spcAft>
                          <a:spcPts val="600"/>
                        </a:spcAft>
                      </a:pPr>
                      <a:r>
                        <a:rPr lang="es-ES" sz="1050" kern="0" dirty="0">
                          <a:solidFill>
                            <a:schemeClr val="bg1"/>
                          </a:solidFill>
                          <a:effectLst/>
                        </a:rPr>
                        <a:t>1. Presentar ante las instancias pertinentes la propuesta de reglamentación de las condiciones y requisitos para que se implemente</a:t>
                      </a:r>
                      <a:r>
                        <a:rPr lang="es-ES" sz="1050" u="none" kern="0" dirty="0">
                          <a:solidFill>
                            <a:schemeClr val="bg1"/>
                          </a:solidFill>
                          <a:effectLst/>
                        </a:rPr>
                        <a:t>n</a:t>
                      </a:r>
                      <a:r>
                        <a:rPr lang="es-ES" sz="1050" kern="0" dirty="0">
                          <a:solidFill>
                            <a:schemeClr val="bg1"/>
                          </a:solidFill>
                          <a:effectLst/>
                        </a:rPr>
                        <a:t> el núcleo común y la doble titulación para estudiantes de pregrado</a:t>
                      </a:r>
                      <a:endParaRPr lang="en-US" sz="1050" kern="9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5295" marR="5295" marT="0" marB="0" anchor="ctr">
                    <a:noFill/>
                  </a:tcPr>
                </a:tc>
                <a:tc>
                  <a:txBody>
                    <a:bodyPr/>
                    <a:lstStyle/>
                    <a:p>
                      <a:pPr marL="88900" indent="0" algn="l">
                        <a:lnSpc>
                          <a:spcPct val="100000"/>
                        </a:lnSpc>
                        <a:spcBef>
                          <a:spcPts val="800"/>
                        </a:spcBef>
                        <a:spcAft>
                          <a:spcPts val="600"/>
                        </a:spcAft>
                      </a:pPr>
                      <a:r>
                        <a:rPr lang="es-ES" sz="1000" kern="0" dirty="0">
                          <a:solidFill>
                            <a:schemeClr val="bg1"/>
                          </a:solidFill>
                          <a:effectLst/>
                        </a:rPr>
                        <a:t>Propuesta de reglamentación de las condiciones y requisitos necesarios para implementar el núcleo común y la doble titulación, presentada ante las instancias pertinentes</a:t>
                      </a:r>
                      <a:endParaRPr lang="en-US" sz="1000" kern="9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5295" marR="5295" marT="0" marB="0" anchor="ctr">
                    <a:noFill/>
                  </a:tcPr>
                </a:tc>
                <a:tc>
                  <a:txBody>
                    <a:bodyPr/>
                    <a:lstStyle/>
                    <a:p>
                      <a:pPr algn="ctr">
                        <a:lnSpc>
                          <a:spcPct val="100000"/>
                        </a:lnSpc>
                        <a:spcBef>
                          <a:spcPts val="800"/>
                        </a:spcBef>
                        <a:spcAft>
                          <a:spcPts val="600"/>
                        </a:spcAft>
                      </a:pPr>
                      <a:r>
                        <a:rPr lang="es-ES" sz="900" kern="0" dirty="0">
                          <a:solidFill>
                            <a:schemeClr val="bg1"/>
                          </a:solidFill>
                          <a:effectLst/>
                        </a:rPr>
                        <a:t>Febrero del 2020</a:t>
                      </a:r>
                      <a:endParaRPr lang="en-US" sz="900" kern="9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5295" marR="5295" marT="0" marB="0" anchor="ctr">
                    <a:noFill/>
                  </a:tcPr>
                </a:tc>
                <a:tc>
                  <a:txBody>
                    <a:bodyPr/>
                    <a:lstStyle/>
                    <a:p>
                      <a:pPr algn="ctr">
                        <a:lnSpc>
                          <a:spcPct val="100000"/>
                        </a:lnSpc>
                        <a:spcBef>
                          <a:spcPts val="800"/>
                        </a:spcBef>
                        <a:spcAft>
                          <a:spcPts val="600"/>
                        </a:spcAft>
                      </a:pPr>
                      <a:r>
                        <a:rPr lang="es-ES" sz="900" kern="0" dirty="0">
                          <a:solidFill>
                            <a:schemeClr val="bg1"/>
                          </a:solidFill>
                          <a:effectLst/>
                        </a:rPr>
                        <a:t>Diciembre del 2024</a:t>
                      </a:r>
                      <a:endParaRPr lang="en-US" sz="900" kern="9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5295" marR="5295" marT="0" marB="0" anchor="ctr">
                    <a:noFill/>
                  </a:tcPr>
                </a:tc>
                <a:tc>
                  <a:txBody>
                    <a:bodyPr/>
                    <a:lstStyle/>
                    <a:p>
                      <a:pPr algn="ctr">
                        <a:lnSpc>
                          <a:spcPct val="100000"/>
                        </a:lnSpc>
                        <a:spcBef>
                          <a:spcPts val="800"/>
                        </a:spcBef>
                        <a:spcAft>
                          <a:spcPts val="600"/>
                        </a:spcAft>
                      </a:pPr>
                      <a:r>
                        <a:rPr lang="es-ES" sz="1000" kern="0" dirty="0">
                          <a:solidFill>
                            <a:schemeClr val="bg1"/>
                          </a:solidFill>
                          <a:effectLst/>
                        </a:rPr>
                        <a:t>Facultades</a:t>
                      </a:r>
                      <a:r>
                        <a:rPr lang="es-ES" sz="1000" strike="noStrike" kern="0" dirty="0">
                          <a:solidFill>
                            <a:schemeClr val="bg1"/>
                          </a:solidFill>
                          <a:effectLst/>
                        </a:rPr>
                        <a:t>-</a:t>
                      </a:r>
                      <a:r>
                        <a:rPr lang="es-ES" sz="1000" strike="sngStrike" kern="0" dirty="0">
                          <a:solidFill>
                            <a:schemeClr val="bg1"/>
                          </a:solidFill>
                          <a:effectLst/>
                        </a:rPr>
                        <a:t> </a:t>
                      </a:r>
                      <a:r>
                        <a:rPr lang="es-ES" sz="1000" kern="0" dirty="0">
                          <a:solidFill>
                            <a:schemeClr val="bg1"/>
                          </a:solidFill>
                          <a:effectLst/>
                        </a:rPr>
                        <a:t>Vicerrectoría Académica</a:t>
                      </a:r>
                      <a:endParaRPr lang="en-US" sz="1000" kern="9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5295" marR="5295" marT="0" marB="0" anchor="ctr">
                    <a:noFill/>
                  </a:tcPr>
                </a:tc>
                <a:extLst>
                  <a:ext uri="{0D108BD9-81ED-4DB2-BD59-A6C34878D82A}">
                    <a16:rowId xmlns:a16="http://schemas.microsoft.com/office/drawing/2014/main" val="2292439128"/>
                  </a:ext>
                </a:extLst>
              </a:tr>
              <a:tr h="1486387">
                <a:tc vMerge="1">
                  <a:txBody>
                    <a:bodyPr/>
                    <a:lstStyle/>
                    <a:p>
                      <a:endParaRPr lang="en-US"/>
                    </a:p>
                  </a:txBody>
                  <a:tcPr/>
                </a:tc>
                <a:tc>
                  <a:txBody>
                    <a:bodyPr/>
                    <a:lstStyle/>
                    <a:p>
                      <a:pPr marL="88900" indent="-88900" algn="l">
                        <a:lnSpc>
                          <a:spcPct val="100000"/>
                        </a:lnSpc>
                        <a:spcBef>
                          <a:spcPts val="800"/>
                        </a:spcBef>
                        <a:spcAft>
                          <a:spcPts val="600"/>
                        </a:spcAft>
                      </a:pPr>
                      <a:r>
                        <a:rPr lang="es-ES" sz="1100" kern="0" dirty="0">
                          <a:solidFill>
                            <a:schemeClr val="bg1"/>
                          </a:solidFill>
                          <a:effectLst/>
                        </a:rPr>
                        <a:t>(O) Incrementar el porcentaje de estudiantes de pregrado que obtengan un nivel en lengua extranjera igual o superior a B1.</a:t>
                      </a:r>
                      <a:endParaRPr lang="en-US" sz="1100" kern="9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5295" marR="5295" marT="0" marB="0" anchor="ctr">
                    <a:noFill/>
                  </a:tcPr>
                </a:tc>
                <a:tc>
                  <a:txBody>
                    <a:bodyPr/>
                    <a:lstStyle/>
                    <a:p>
                      <a:pPr marL="88900" indent="0" algn="l">
                        <a:lnSpc>
                          <a:spcPct val="100000"/>
                        </a:lnSpc>
                        <a:spcBef>
                          <a:spcPts val="800"/>
                        </a:spcBef>
                        <a:spcAft>
                          <a:spcPts val="600"/>
                        </a:spcAft>
                      </a:pPr>
                      <a:r>
                        <a:rPr lang="es-ES" sz="1050" kern="0" dirty="0">
                          <a:solidFill>
                            <a:schemeClr val="bg1"/>
                          </a:solidFill>
                          <a:effectLst/>
                        </a:rPr>
                        <a:t>2. Implementar el plan de formación </a:t>
                      </a:r>
                      <a:r>
                        <a:rPr lang="es-ES" sz="1050" u="none" kern="0" dirty="0">
                          <a:solidFill>
                            <a:schemeClr val="bg1"/>
                          </a:solidFill>
                          <a:effectLst/>
                        </a:rPr>
                        <a:t>en</a:t>
                      </a:r>
                      <a:r>
                        <a:rPr lang="es-ES" sz="1050" u="sng" kern="0" dirty="0">
                          <a:solidFill>
                            <a:schemeClr val="bg1"/>
                          </a:solidFill>
                          <a:effectLst/>
                        </a:rPr>
                        <a:t> </a:t>
                      </a:r>
                      <a:r>
                        <a:rPr lang="es-ES" sz="1050" kern="0" dirty="0">
                          <a:solidFill>
                            <a:schemeClr val="bg1"/>
                          </a:solidFill>
                          <a:effectLst/>
                        </a:rPr>
                        <a:t>lengua extranjera para que el 80</a:t>
                      </a:r>
                      <a:r>
                        <a:rPr lang="es-ES" sz="1050" kern="0" cap="small" dirty="0">
                          <a:solidFill>
                            <a:schemeClr val="bg1"/>
                          </a:solidFill>
                          <a:effectLst/>
                        </a:rPr>
                        <a:t> %</a:t>
                      </a:r>
                      <a:r>
                        <a:rPr lang="es-ES" sz="1050" kern="0" dirty="0">
                          <a:solidFill>
                            <a:schemeClr val="bg1"/>
                          </a:solidFill>
                          <a:effectLst/>
                        </a:rPr>
                        <a:t> de los estudiantes de pregrado que cumplen requisitos de grado presenten un nivel igual o superior a B1</a:t>
                      </a:r>
                      <a:endParaRPr lang="en-US" sz="1050" kern="9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5295" marR="5295" marT="0" marB="0" anchor="ctr">
                    <a:noFill/>
                  </a:tcPr>
                </a:tc>
                <a:tc>
                  <a:txBody>
                    <a:bodyPr/>
                    <a:lstStyle/>
                    <a:p>
                      <a:pPr marL="88900" indent="0" algn="l">
                        <a:lnSpc>
                          <a:spcPct val="100000"/>
                        </a:lnSpc>
                        <a:spcBef>
                          <a:spcPts val="800"/>
                        </a:spcBef>
                        <a:spcAft>
                          <a:spcPts val="600"/>
                        </a:spcAft>
                        <a:tabLst/>
                      </a:pPr>
                      <a:r>
                        <a:rPr lang="es-ES" sz="1000" kern="0" dirty="0">
                          <a:solidFill>
                            <a:schemeClr val="bg1"/>
                          </a:solidFill>
                          <a:effectLst/>
                        </a:rPr>
                        <a:t>Plan de formación de lengua extranjera implementado.</a:t>
                      </a:r>
                      <a:br>
                        <a:rPr lang="es-ES" sz="1000" kern="0" dirty="0">
                          <a:solidFill>
                            <a:schemeClr val="bg1"/>
                          </a:solidFill>
                          <a:effectLst/>
                        </a:rPr>
                      </a:br>
                      <a:r>
                        <a:rPr lang="es-ES" sz="1000" kern="0" dirty="0">
                          <a:solidFill>
                            <a:schemeClr val="bg1"/>
                          </a:solidFill>
                          <a:effectLst/>
                        </a:rPr>
                        <a:t>Número de estudiantes que obtienen B1 o superior en extranjera/Número total de estudiantes que cumplen los requisitos para grado</a:t>
                      </a:r>
                      <a:endParaRPr lang="en-US" sz="1000" kern="9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5295" marR="5295" marT="0" marB="0" anchor="ctr">
                    <a:noFill/>
                  </a:tcPr>
                </a:tc>
                <a:tc>
                  <a:txBody>
                    <a:bodyPr/>
                    <a:lstStyle/>
                    <a:p>
                      <a:pPr algn="ctr">
                        <a:lnSpc>
                          <a:spcPct val="100000"/>
                        </a:lnSpc>
                        <a:spcBef>
                          <a:spcPts val="800"/>
                        </a:spcBef>
                        <a:spcAft>
                          <a:spcPts val="600"/>
                        </a:spcAft>
                      </a:pPr>
                      <a:r>
                        <a:rPr lang="es-ES" sz="900" kern="0" dirty="0">
                          <a:solidFill>
                            <a:schemeClr val="bg1"/>
                          </a:solidFill>
                          <a:effectLst/>
                        </a:rPr>
                        <a:t>Febrero del 2020</a:t>
                      </a:r>
                      <a:endParaRPr lang="en-US" sz="900" kern="9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5295" marR="5295" marT="0" marB="0" anchor="ctr">
                    <a:noFill/>
                  </a:tcPr>
                </a:tc>
                <a:tc>
                  <a:txBody>
                    <a:bodyPr/>
                    <a:lstStyle/>
                    <a:p>
                      <a:pPr algn="ctr">
                        <a:lnSpc>
                          <a:spcPct val="100000"/>
                        </a:lnSpc>
                        <a:spcBef>
                          <a:spcPts val="800"/>
                        </a:spcBef>
                        <a:spcAft>
                          <a:spcPts val="600"/>
                        </a:spcAft>
                      </a:pPr>
                      <a:r>
                        <a:rPr lang="es-ES" sz="900" kern="0" dirty="0">
                          <a:solidFill>
                            <a:schemeClr val="bg1"/>
                          </a:solidFill>
                          <a:effectLst/>
                        </a:rPr>
                        <a:t>Diciembre del 2024</a:t>
                      </a:r>
                      <a:endParaRPr lang="en-US" sz="900" kern="9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5295" marR="5295" marT="0" marB="0" anchor="ctr">
                    <a:noFill/>
                  </a:tcPr>
                </a:tc>
                <a:tc>
                  <a:txBody>
                    <a:bodyPr/>
                    <a:lstStyle/>
                    <a:p>
                      <a:pPr algn="ctr">
                        <a:lnSpc>
                          <a:spcPct val="100000"/>
                        </a:lnSpc>
                        <a:spcBef>
                          <a:spcPts val="800"/>
                        </a:spcBef>
                        <a:spcAft>
                          <a:spcPts val="600"/>
                        </a:spcAft>
                      </a:pPr>
                      <a:r>
                        <a:rPr lang="es-ES" sz="1000" kern="0" dirty="0">
                          <a:solidFill>
                            <a:schemeClr val="bg1"/>
                          </a:solidFill>
                          <a:effectLst/>
                        </a:rPr>
                        <a:t>Vicerrectoría Académica</a:t>
                      </a:r>
                      <a:endParaRPr lang="en-US" sz="1000" kern="9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5295" marR="5295" marT="0" marB="0" anchor="ctr">
                    <a:noFill/>
                  </a:tcPr>
                </a:tc>
                <a:extLst>
                  <a:ext uri="{0D108BD9-81ED-4DB2-BD59-A6C34878D82A}">
                    <a16:rowId xmlns:a16="http://schemas.microsoft.com/office/drawing/2014/main" val="2830197972"/>
                  </a:ext>
                </a:extLst>
              </a:tr>
            </a:tbl>
          </a:graphicData>
        </a:graphic>
      </p:graphicFrame>
    </p:spTree>
    <p:extLst>
      <p:ext uri="{BB962C8B-B14F-4D97-AF65-F5344CB8AC3E}">
        <p14:creationId xmlns:p14="http://schemas.microsoft.com/office/powerpoint/2010/main" val="161640738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echa abajo 15">
            <a:extLst>
              <a:ext uri="{FF2B5EF4-FFF2-40B4-BE49-F238E27FC236}">
                <a16:creationId xmlns:a16="http://schemas.microsoft.com/office/drawing/2014/main" id="{00000000-0008-0000-0200-000010000000}"/>
              </a:ext>
            </a:extLst>
          </p:cNvPr>
          <p:cNvSpPr/>
          <p:nvPr/>
        </p:nvSpPr>
        <p:spPr>
          <a:xfrm rot="10800000">
            <a:off x="20130607" y="3298407"/>
            <a:ext cx="236136" cy="36895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CO" sz="1100" dirty="0"/>
          </a:p>
        </p:txBody>
      </p:sp>
      <p:sp>
        <p:nvSpPr>
          <p:cNvPr id="8" name="Rectángulo 7">
            <a:extLst>
              <a:ext uri="{FF2B5EF4-FFF2-40B4-BE49-F238E27FC236}">
                <a16:creationId xmlns:a16="http://schemas.microsoft.com/office/drawing/2014/main" id="{0D34AC9A-8B49-4169-8B9D-14CBE8FBBA2E}"/>
              </a:ext>
            </a:extLst>
          </p:cNvPr>
          <p:cNvSpPr/>
          <p:nvPr/>
        </p:nvSpPr>
        <p:spPr>
          <a:xfrm>
            <a:off x="590459" y="539386"/>
            <a:ext cx="4977038" cy="400110"/>
          </a:xfrm>
          <a:prstGeom prst="rect">
            <a:avLst/>
          </a:prstGeom>
        </p:spPr>
        <p:txBody>
          <a:bodyPr wrap="square">
            <a:spAutoFit/>
          </a:bodyPr>
          <a:lstStyle/>
          <a:p>
            <a:r>
              <a:rPr lang="es-CO" sz="1400" i="1" dirty="0">
                <a:solidFill>
                  <a:schemeClr val="bg1"/>
                </a:solidFill>
                <a:latin typeface="Trebuchet MS" charset="0"/>
                <a:ea typeface="Trebuchet MS" charset="0"/>
                <a:cs typeface="Trebuchet MS" charset="0"/>
              </a:rPr>
              <a:t>Factor 1: </a:t>
            </a:r>
            <a:r>
              <a:rPr lang="es-CO" sz="2000" b="1" dirty="0">
                <a:solidFill>
                  <a:schemeClr val="bg1"/>
                </a:solidFill>
              </a:rPr>
              <a:t>Misión y Proyecto Institucional </a:t>
            </a:r>
          </a:p>
        </p:txBody>
      </p:sp>
      <p:sp>
        <p:nvSpPr>
          <p:cNvPr id="14" name="Flecha: hacia abajo 13">
            <a:extLst>
              <a:ext uri="{FF2B5EF4-FFF2-40B4-BE49-F238E27FC236}">
                <a16:creationId xmlns:a16="http://schemas.microsoft.com/office/drawing/2014/main" id="{00000000-0008-0000-0200-000010000000}"/>
              </a:ext>
            </a:extLst>
          </p:cNvPr>
          <p:cNvSpPr/>
          <p:nvPr/>
        </p:nvSpPr>
        <p:spPr>
          <a:xfrm rot="10800000">
            <a:off x="5265130" y="4761549"/>
            <a:ext cx="219194" cy="217778"/>
          </a:xfrm>
          <a:prstGeom prst="downArrow">
            <a:avLst/>
          </a:prstGeom>
          <a:solidFill>
            <a:schemeClr val="bg1"/>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7" name="Rectángulo: esquinas redondeadas 16">
            <a:extLst>
              <a:ext uri="{FF2B5EF4-FFF2-40B4-BE49-F238E27FC236}">
                <a16:creationId xmlns:a16="http://schemas.microsoft.com/office/drawing/2014/main" id="{F3C96428-9987-448E-9AA6-9359F3C2C973}"/>
              </a:ext>
            </a:extLst>
          </p:cNvPr>
          <p:cNvSpPr/>
          <p:nvPr/>
        </p:nvSpPr>
        <p:spPr>
          <a:xfrm>
            <a:off x="5484324" y="4732325"/>
            <a:ext cx="694893" cy="27622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b="1" dirty="0">
                <a:solidFill>
                  <a:schemeClr val="tx1"/>
                </a:solidFill>
              </a:rPr>
              <a:t>0,82%</a:t>
            </a:r>
          </a:p>
        </p:txBody>
      </p:sp>
      <p:graphicFrame>
        <p:nvGraphicFramePr>
          <p:cNvPr id="6" name="Tabla 5">
            <a:extLst>
              <a:ext uri="{FF2B5EF4-FFF2-40B4-BE49-F238E27FC236}">
                <a16:creationId xmlns:a16="http://schemas.microsoft.com/office/drawing/2014/main" id="{5C54F6B7-6BAB-4A96-B133-49F2342CDFFC}"/>
              </a:ext>
            </a:extLst>
          </p:cNvPr>
          <p:cNvGraphicFramePr>
            <a:graphicFrameLocks noGrp="1"/>
          </p:cNvGraphicFramePr>
          <p:nvPr>
            <p:extLst>
              <p:ext uri="{D42A27DB-BD31-4B8C-83A1-F6EECF244321}">
                <p14:modId xmlns:p14="http://schemas.microsoft.com/office/powerpoint/2010/main" val="151805461"/>
              </p:ext>
            </p:extLst>
          </p:nvPr>
        </p:nvGraphicFramePr>
        <p:xfrm>
          <a:off x="665585" y="1063815"/>
          <a:ext cx="8260702" cy="3552120"/>
        </p:xfrm>
        <a:graphic>
          <a:graphicData uri="http://schemas.openxmlformats.org/drawingml/2006/table">
            <a:tbl>
              <a:tblPr firstRow="1" firstCol="1" bandRow="1">
                <a:tableStyleId>{5C22544A-7EE6-4342-B048-85BDC9FD1C3A}</a:tableStyleId>
              </a:tblPr>
              <a:tblGrid>
                <a:gridCol w="982804">
                  <a:extLst>
                    <a:ext uri="{9D8B030D-6E8A-4147-A177-3AD203B41FA5}">
                      <a16:colId xmlns:a16="http://schemas.microsoft.com/office/drawing/2014/main" val="1525995578"/>
                    </a:ext>
                  </a:extLst>
                </a:gridCol>
                <a:gridCol w="1881889">
                  <a:extLst>
                    <a:ext uri="{9D8B030D-6E8A-4147-A177-3AD203B41FA5}">
                      <a16:colId xmlns:a16="http://schemas.microsoft.com/office/drawing/2014/main" val="3348044852"/>
                    </a:ext>
                  </a:extLst>
                </a:gridCol>
                <a:gridCol w="748055">
                  <a:extLst>
                    <a:ext uri="{9D8B030D-6E8A-4147-A177-3AD203B41FA5}">
                      <a16:colId xmlns:a16="http://schemas.microsoft.com/office/drawing/2014/main" val="1322159058"/>
                    </a:ext>
                  </a:extLst>
                </a:gridCol>
                <a:gridCol w="1038695">
                  <a:extLst>
                    <a:ext uri="{9D8B030D-6E8A-4147-A177-3AD203B41FA5}">
                      <a16:colId xmlns:a16="http://schemas.microsoft.com/office/drawing/2014/main" val="2263472448"/>
                    </a:ext>
                  </a:extLst>
                </a:gridCol>
                <a:gridCol w="1011844">
                  <a:extLst>
                    <a:ext uri="{9D8B030D-6E8A-4147-A177-3AD203B41FA5}">
                      <a16:colId xmlns:a16="http://schemas.microsoft.com/office/drawing/2014/main" val="1709317803"/>
                    </a:ext>
                  </a:extLst>
                </a:gridCol>
                <a:gridCol w="893440">
                  <a:extLst>
                    <a:ext uri="{9D8B030D-6E8A-4147-A177-3AD203B41FA5}">
                      <a16:colId xmlns:a16="http://schemas.microsoft.com/office/drawing/2014/main" val="2166622898"/>
                    </a:ext>
                  </a:extLst>
                </a:gridCol>
                <a:gridCol w="1125583">
                  <a:extLst>
                    <a:ext uri="{9D8B030D-6E8A-4147-A177-3AD203B41FA5}">
                      <a16:colId xmlns:a16="http://schemas.microsoft.com/office/drawing/2014/main" val="541437180"/>
                    </a:ext>
                  </a:extLst>
                </a:gridCol>
                <a:gridCol w="578392">
                  <a:extLst>
                    <a:ext uri="{9D8B030D-6E8A-4147-A177-3AD203B41FA5}">
                      <a16:colId xmlns:a16="http://schemas.microsoft.com/office/drawing/2014/main" val="2518759177"/>
                    </a:ext>
                  </a:extLst>
                </a:gridCol>
              </a:tblGrid>
              <a:tr h="162664">
                <a:tc rowSpan="2">
                  <a:txBody>
                    <a:bodyPr/>
                    <a:lstStyle/>
                    <a:p>
                      <a:pPr algn="ctr">
                        <a:lnSpc>
                          <a:spcPct val="107000"/>
                        </a:lnSpc>
                        <a:spcAft>
                          <a:spcPts val="0"/>
                        </a:spcAft>
                      </a:pPr>
                      <a:r>
                        <a:rPr lang="es-CO" sz="1100" b="1" dirty="0">
                          <a:effectLst/>
                          <a:latin typeface="Trebuchet MS" charset="0"/>
                          <a:ea typeface="Trebuchet MS" charset="0"/>
                          <a:cs typeface="Trebuchet MS" charset="0"/>
                        </a:rPr>
                        <a:t>Ponderación del Factor</a:t>
                      </a:r>
                    </a:p>
                  </a:txBody>
                  <a:tcPr marL="30095" marR="30095" marT="0" marB="0" anchor="ctr">
                    <a:solidFill>
                      <a:schemeClr val="tx2">
                        <a:lumMod val="75000"/>
                      </a:schemeClr>
                    </a:solidFill>
                  </a:tcPr>
                </a:tc>
                <a:tc rowSpan="2">
                  <a:txBody>
                    <a:bodyPr/>
                    <a:lstStyle/>
                    <a:p>
                      <a:pPr algn="ctr">
                        <a:lnSpc>
                          <a:spcPct val="107000"/>
                        </a:lnSpc>
                        <a:spcAft>
                          <a:spcPts val="0"/>
                        </a:spcAft>
                      </a:pPr>
                      <a:r>
                        <a:rPr lang="es-CO" sz="1200" b="1" dirty="0">
                          <a:solidFill>
                            <a:schemeClr val="bg1"/>
                          </a:solidFill>
                          <a:effectLst/>
                          <a:latin typeface="Trebuchet MS" charset="0"/>
                          <a:ea typeface="Trebuchet MS" charset="0"/>
                          <a:cs typeface="Trebuchet MS" charset="0"/>
                        </a:rPr>
                        <a:t>Características</a:t>
                      </a:r>
                    </a:p>
                  </a:txBody>
                  <a:tcPr marL="30095" marR="30095" marT="0" marB="0" anchor="ctr">
                    <a:solidFill>
                      <a:schemeClr val="tx2">
                        <a:lumMod val="75000"/>
                      </a:schemeClr>
                    </a:solidFill>
                  </a:tcPr>
                </a:tc>
                <a:tc gridSpan="2">
                  <a:txBody>
                    <a:bodyPr/>
                    <a:lstStyle/>
                    <a:p>
                      <a:pPr algn="ctr">
                        <a:lnSpc>
                          <a:spcPct val="107000"/>
                        </a:lnSpc>
                        <a:spcAft>
                          <a:spcPts val="0"/>
                        </a:spcAft>
                      </a:pPr>
                      <a:r>
                        <a:rPr lang="es-CO" sz="1050" b="1" dirty="0">
                          <a:effectLst/>
                          <a:latin typeface="Trebuchet MS" charset="0"/>
                          <a:ea typeface="Trebuchet MS" charset="0"/>
                          <a:cs typeface="Trebuchet MS" charset="0"/>
                        </a:rPr>
                        <a:t>% Ponderado Característica</a:t>
                      </a:r>
                    </a:p>
                  </a:txBody>
                  <a:tcPr marL="30095" marR="30095"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effectLst/>
                          <a:latin typeface="Trebuchet MS" charset="0"/>
                          <a:ea typeface="Trebuchet MS" charset="0"/>
                          <a:cs typeface="Trebuchet MS" charset="0"/>
                        </a:rPr>
                        <a:t>Cumplimiento</a:t>
                      </a:r>
                      <a:endParaRPr lang="es-CO" sz="1050" b="1" dirty="0">
                        <a:effectLst/>
                        <a:latin typeface="Trebuchet MS" charset="0"/>
                        <a:ea typeface="Trebuchet MS" charset="0"/>
                        <a:cs typeface="Trebuchet MS" charset="0"/>
                      </a:endParaRPr>
                    </a:p>
                  </a:txBody>
                  <a:tcPr marL="30095" marR="30095" marT="0" marB="0" anchor="ctr">
                    <a:solidFill>
                      <a:schemeClr val="tx2">
                        <a:lumMod val="75000"/>
                      </a:schemeClr>
                    </a:solidFill>
                  </a:tcPr>
                </a:tc>
                <a:tc gridSpan="2">
                  <a:txBody>
                    <a:bodyPr/>
                    <a:lstStyle/>
                    <a:p>
                      <a:pPr algn="ctr">
                        <a:lnSpc>
                          <a:spcPct val="107000"/>
                        </a:lnSpc>
                        <a:spcAft>
                          <a:spcPts val="0"/>
                        </a:spcAft>
                      </a:pPr>
                      <a:r>
                        <a:rPr lang="es-CO" sz="1050" b="1" dirty="0">
                          <a:effectLst/>
                          <a:latin typeface="Trebuchet MS" charset="0"/>
                          <a:ea typeface="Trebuchet MS" charset="0"/>
                          <a:cs typeface="Trebuchet MS" charset="0"/>
                        </a:rPr>
                        <a:t>Calificación por tipo de fuente</a:t>
                      </a:r>
                    </a:p>
                  </a:txBody>
                  <a:tcPr marL="30095" marR="30095"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200" b="1" dirty="0">
                          <a:effectLst/>
                          <a:latin typeface="Trebuchet MS" charset="0"/>
                          <a:ea typeface="Trebuchet MS" charset="0"/>
                          <a:cs typeface="Trebuchet MS" charset="0"/>
                        </a:rPr>
                        <a:t>Total</a:t>
                      </a:r>
                      <a:endParaRPr lang="es-CO" sz="1050" b="1" dirty="0">
                        <a:effectLst/>
                        <a:latin typeface="Trebuchet MS" charset="0"/>
                        <a:ea typeface="Trebuchet MS" charset="0"/>
                        <a:cs typeface="Trebuchet MS" charset="0"/>
                      </a:endParaRPr>
                    </a:p>
                  </a:txBody>
                  <a:tcPr marL="30095" marR="30095" marT="0" marB="0" anchor="ctr">
                    <a:solidFill>
                      <a:schemeClr val="tx2">
                        <a:lumMod val="75000"/>
                      </a:schemeClr>
                    </a:solidFill>
                  </a:tcPr>
                </a:tc>
                <a:extLst>
                  <a:ext uri="{0D108BD9-81ED-4DB2-BD59-A6C34878D82A}">
                    <a16:rowId xmlns:a16="http://schemas.microsoft.com/office/drawing/2014/main" val="2171048076"/>
                  </a:ext>
                </a:extLst>
              </a:tr>
              <a:tr h="337730">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Asignado</a:t>
                      </a:r>
                    </a:p>
                  </a:txBody>
                  <a:tcPr marL="30095" marR="30095"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Alcanzado</a:t>
                      </a:r>
                    </a:p>
                  </a:txBody>
                  <a:tcPr marL="30095" marR="30095" marT="0" marB="0" anchor="ctr">
                    <a:solidFill>
                      <a:schemeClr val="tx2">
                        <a:lumMod val="75000"/>
                      </a:schemeClr>
                    </a:solidFill>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Documental</a:t>
                      </a:r>
                    </a:p>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80%</a:t>
                      </a:r>
                    </a:p>
                  </a:txBody>
                  <a:tcPr marL="30095" marR="30095" marT="0" marB="0" anchor="ctr">
                    <a:solidFill>
                      <a:schemeClr val="tx2">
                        <a:lumMod val="75000"/>
                      </a:schemeClr>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s-CO" sz="1100" b="1" dirty="0">
                          <a:solidFill>
                            <a:schemeClr val="bg1"/>
                          </a:solidFill>
                          <a:effectLst/>
                          <a:latin typeface="Trebuchet MS" charset="0"/>
                          <a:ea typeface="Trebuchet MS" charset="0"/>
                          <a:cs typeface="Trebuchet MS" charset="0"/>
                        </a:rPr>
                        <a:t>Percepción</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20%</a:t>
                      </a:r>
                    </a:p>
                  </a:txBody>
                  <a:tcPr marL="30095" marR="30095" marT="0" marB="0" anchor="ctr">
                    <a:solidFill>
                      <a:schemeClr val="tx2">
                        <a:lumMod val="75000"/>
                      </a:schemeClr>
                    </a:solidFill>
                  </a:tcPr>
                </a:tc>
                <a:tc vMerge="1">
                  <a:txBody>
                    <a:bodyPr/>
                    <a:lstStyle/>
                    <a:p>
                      <a:endParaRPr lang="es-CO"/>
                    </a:p>
                  </a:txBody>
                  <a:tcPr/>
                </a:tc>
                <a:extLst>
                  <a:ext uri="{0D108BD9-81ED-4DB2-BD59-A6C34878D82A}">
                    <a16:rowId xmlns:a16="http://schemas.microsoft.com/office/drawing/2014/main" val="1373639206"/>
                  </a:ext>
                </a:extLst>
              </a:tr>
              <a:tr h="627299">
                <a:tc rowSpan="3">
                  <a:txBody>
                    <a:bodyPr/>
                    <a:lstStyle/>
                    <a:p>
                      <a:pPr algn="ctr">
                        <a:lnSpc>
                          <a:spcPct val="107000"/>
                        </a:lnSpc>
                        <a:spcAft>
                          <a:spcPts val="0"/>
                        </a:spcAft>
                      </a:pPr>
                      <a:r>
                        <a:rPr lang="es-CO" sz="1800" dirty="0">
                          <a:solidFill>
                            <a:schemeClr val="tx2">
                              <a:lumMod val="50000"/>
                            </a:schemeClr>
                          </a:solidFill>
                          <a:effectLst/>
                        </a:rPr>
                        <a:t>9</a:t>
                      </a:r>
                      <a:endParaRPr lang="es-CO"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B0F0"/>
                    </a:solidFill>
                  </a:tcPr>
                </a:tc>
                <a:tc>
                  <a:txBody>
                    <a:bodyPr/>
                    <a:lstStyle/>
                    <a:p>
                      <a:pPr>
                        <a:lnSpc>
                          <a:spcPct val="107000"/>
                        </a:lnSpc>
                        <a:spcAft>
                          <a:spcPts val="0"/>
                        </a:spcAft>
                      </a:pPr>
                      <a:r>
                        <a:rPr lang="es-CO" sz="1400" dirty="0">
                          <a:solidFill>
                            <a:schemeClr val="bg1"/>
                          </a:solidFill>
                          <a:effectLst/>
                        </a:rPr>
                        <a:t>Coherencia y pertinencia de la misión</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4</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3,9</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98,00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5,0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tc>
                  <a:txBody>
                    <a:bodyPr/>
                    <a:lstStyle/>
                    <a:p>
                      <a:pPr algn="ctr">
                        <a:lnSpc>
                          <a:spcPct val="107000"/>
                        </a:lnSpc>
                        <a:spcAft>
                          <a:spcPts val="0"/>
                        </a:spcAft>
                      </a:pPr>
                      <a:r>
                        <a:rPr lang="es-CO" sz="1600" dirty="0">
                          <a:solidFill>
                            <a:schemeClr val="bg1"/>
                          </a:solidFill>
                          <a:effectLst/>
                        </a:rPr>
                        <a:t>4,3</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tc>
                  <a:txBody>
                    <a:bodyPr/>
                    <a:lstStyle/>
                    <a:p>
                      <a:pPr algn="ctr">
                        <a:lnSpc>
                          <a:spcPct val="107000"/>
                        </a:lnSpc>
                        <a:spcAft>
                          <a:spcPts val="0"/>
                        </a:spcAft>
                      </a:pPr>
                      <a:r>
                        <a:rPr lang="es-CO" sz="1600" b="1" dirty="0">
                          <a:solidFill>
                            <a:schemeClr val="bg1"/>
                          </a:solidFill>
                          <a:effectLst/>
                        </a:rPr>
                        <a:t>4,9</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extLst>
                  <a:ext uri="{0D108BD9-81ED-4DB2-BD59-A6C34878D82A}">
                    <a16:rowId xmlns:a16="http://schemas.microsoft.com/office/drawing/2014/main" val="969912897"/>
                  </a:ext>
                </a:extLst>
              </a:tr>
              <a:tr h="637862">
                <a:tc vMerge="1">
                  <a:txBody>
                    <a:bodyPr/>
                    <a:lstStyle/>
                    <a:p>
                      <a:endParaRPr lang="es-CO"/>
                    </a:p>
                  </a:txBody>
                  <a:tcPr/>
                </a:tc>
                <a:tc>
                  <a:txBody>
                    <a:bodyPr/>
                    <a:lstStyle/>
                    <a:p>
                      <a:pPr>
                        <a:lnSpc>
                          <a:spcPct val="107000"/>
                        </a:lnSpc>
                        <a:spcAft>
                          <a:spcPts val="0"/>
                        </a:spcAft>
                      </a:pPr>
                      <a:r>
                        <a:rPr lang="es-CO" sz="1400" dirty="0">
                          <a:solidFill>
                            <a:schemeClr val="bg1"/>
                          </a:solidFill>
                          <a:effectLst/>
                        </a:rPr>
                        <a:t>Orientaciones y estrategias del Proyecto Educativo Institucional</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2</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1,9</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94,00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4,8</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tc>
                  <a:txBody>
                    <a:bodyPr/>
                    <a:lstStyle/>
                    <a:p>
                      <a:pPr algn="ctr">
                        <a:lnSpc>
                          <a:spcPct val="107000"/>
                        </a:lnSpc>
                        <a:spcAft>
                          <a:spcPts val="0"/>
                        </a:spcAft>
                      </a:pPr>
                      <a:r>
                        <a:rPr lang="es-CO" sz="1600" dirty="0">
                          <a:solidFill>
                            <a:schemeClr val="bg1"/>
                          </a:solidFill>
                          <a:effectLst/>
                        </a:rPr>
                        <a:t>4,3</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tc>
                  <a:txBody>
                    <a:bodyPr/>
                    <a:lstStyle/>
                    <a:p>
                      <a:pPr algn="ctr">
                        <a:lnSpc>
                          <a:spcPct val="107000"/>
                        </a:lnSpc>
                        <a:spcAft>
                          <a:spcPts val="0"/>
                        </a:spcAft>
                      </a:pPr>
                      <a:r>
                        <a:rPr lang="es-CO" sz="1600" b="1" dirty="0">
                          <a:solidFill>
                            <a:schemeClr val="bg1"/>
                          </a:solidFill>
                          <a:effectLst/>
                        </a:rPr>
                        <a:t>4,7</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extLst>
                  <a:ext uri="{0D108BD9-81ED-4DB2-BD59-A6C34878D82A}">
                    <a16:rowId xmlns:a16="http://schemas.microsoft.com/office/drawing/2014/main" val="2751950491"/>
                  </a:ext>
                </a:extLst>
              </a:tr>
              <a:tr h="1200134">
                <a:tc vMerge="1">
                  <a:txBody>
                    <a:bodyPr/>
                    <a:lstStyle/>
                    <a:p>
                      <a:endParaRPr lang="es-CO"/>
                    </a:p>
                  </a:txBody>
                  <a:tcPr/>
                </a:tc>
                <a:tc>
                  <a:txBody>
                    <a:bodyPr/>
                    <a:lstStyle/>
                    <a:p>
                      <a:pPr>
                        <a:lnSpc>
                          <a:spcPct val="107000"/>
                        </a:lnSpc>
                        <a:spcAft>
                          <a:spcPts val="0"/>
                        </a:spcAft>
                      </a:pPr>
                      <a:r>
                        <a:rPr lang="es-CO" sz="1400" dirty="0">
                          <a:solidFill>
                            <a:schemeClr val="bg1"/>
                          </a:solidFill>
                          <a:effectLst/>
                        </a:rPr>
                        <a:t>Formación integral y construcción de la comunidad académica en el Proyecto Educativo Institucional</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3</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2,7</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90,00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4,6</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tc>
                  <a:txBody>
                    <a:bodyPr/>
                    <a:lstStyle/>
                    <a:p>
                      <a:pPr algn="ctr">
                        <a:lnSpc>
                          <a:spcPct val="107000"/>
                        </a:lnSpc>
                        <a:spcAft>
                          <a:spcPts val="0"/>
                        </a:spcAft>
                      </a:pPr>
                      <a:r>
                        <a:rPr lang="es-CO" sz="1600" dirty="0">
                          <a:solidFill>
                            <a:schemeClr val="bg1"/>
                          </a:solidFill>
                          <a:effectLst/>
                        </a:rPr>
                        <a:t>4,2</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tc>
                  <a:txBody>
                    <a:bodyPr/>
                    <a:lstStyle/>
                    <a:p>
                      <a:pPr algn="ctr">
                        <a:lnSpc>
                          <a:spcPct val="107000"/>
                        </a:lnSpc>
                        <a:spcAft>
                          <a:spcPts val="0"/>
                        </a:spcAft>
                      </a:pPr>
                      <a:r>
                        <a:rPr lang="es-CO" sz="1600" b="1" dirty="0">
                          <a:solidFill>
                            <a:schemeClr val="bg1"/>
                          </a:solidFill>
                          <a:effectLst/>
                        </a:rPr>
                        <a:t>4,5</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extLst>
                  <a:ext uri="{0D108BD9-81ED-4DB2-BD59-A6C34878D82A}">
                    <a16:rowId xmlns:a16="http://schemas.microsoft.com/office/drawing/2014/main" val="805020897"/>
                  </a:ext>
                </a:extLst>
              </a:tr>
              <a:tr h="541260">
                <a:tc gridSpan="2">
                  <a:txBody>
                    <a:bodyPr/>
                    <a:lstStyle/>
                    <a:p>
                      <a:pPr algn="ctr">
                        <a:lnSpc>
                          <a:spcPct val="107000"/>
                        </a:lnSpc>
                        <a:spcAft>
                          <a:spcPts val="0"/>
                        </a:spcAft>
                      </a:pPr>
                      <a:r>
                        <a:rPr lang="es-CO" sz="1600" b="1" i="1" dirty="0">
                          <a:solidFill>
                            <a:schemeClr val="tx2">
                              <a:lumMod val="50000"/>
                            </a:schemeClr>
                          </a:solidFill>
                          <a:effectLst/>
                        </a:rPr>
                        <a:t>Grado de cumplimiento y calificación del Factor 1</a:t>
                      </a:r>
                      <a:endParaRPr lang="es-CO"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B0F0"/>
                    </a:solidFill>
                  </a:tcPr>
                </a:tc>
                <a:tc hMerge="1">
                  <a:txBody>
                    <a:bodyPr/>
                    <a:lstStyle/>
                    <a:p>
                      <a:endParaRPr lang="es-CO"/>
                    </a:p>
                  </a:txBody>
                  <a:tcPr/>
                </a:tc>
                <a:tc>
                  <a:txBody>
                    <a:bodyPr/>
                    <a:lstStyle/>
                    <a:p>
                      <a:pPr algn="ctr">
                        <a:lnSpc>
                          <a:spcPct val="107000"/>
                        </a:lnSpc>
                        <a:spcAft>
                          <a:spcPts val="0"/>
                        </a:spcAft>
                      </a:pPr>
                      <a:r>
                        <a:rPr lang="es-CO" sz="1600" b="1" dirty="0">
                          <a:solidFill>
                            <a:schemeClr val="bg1"/>
                          </a:solidFill>
                          <a:effectLst/>
                        </a:rPr>
                        <a:t>9</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b="1" dirty="0">
                          <a:solidFill>
                            <a:schemeClr val="bg1"/>
                          </a:solidFill>
                          <a:effectLst/>
                        </a:rPr>
                        <a:t>8,5</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b="1" dirty="0">
                          <a:solidFill>
                            <a:schemeClr val="bg1"/>
                          </a:solidFill>
                          <a:effectLst/>
                        </a:rPr>
                        <a:t>94,44%</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gridSpan="2">
                  <a:txBody>
                    <a:bodyPr/>
                    <a:lstStyle/>
                    <a:p>
                      <a:pPr algn="ctr">
                        <a:lnSpc>
                          <a:spcPct val="107000"/>
                        </a:lnSpc>
                        <a:spcAft>
                          <a:spcPts val="0"/>
                        </a:spcAft>
                      </a:pPr>
                      <a:r>
                        <a:rPr lang="es-CO" sz="1600" b="1" dirty="0">
                          <a:solidFill>
                            <a:schemeClr val="bg1"/>
                          </a:solidFill>
                          <a:effectLst/>
                        </a:rPr>
                        <a:t>Se cumple plenamente</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tc hMerge="1">
                  <a:txBody>
                    <a:bodyPr/>
                    <a:lstStyle/>
                    <a:p>
                      <a:endParaRPr lang="es-CO"/>
                    </a:p>
                  </a:txBody>
                  <a:tcPr/>
                </a:tc>
                <a:tc>
                  <a:txBody>
                    <a:bodyPr/>
                    <a:lstStyle/>
                    <a:p>
                      <a:pPr algn="ctr">
                        <a:lnSpc>
                          <a:spcPct val="107000"/>
                        </a:lnSpc>
                        <a:spcAft>
                          <a:spcPts val="0"/>
                        </a:spcAft>
                      </a:pPr>
                      <a:r>
                        <a:rPr lang="es-CO" sz="2000" b="1" dirty="0">
                          <a:solidFill>
                            <a:schemeClr val="bg1"/>
                          </a:solidFill>
                          <a:effectLst/>
                        </a:rPr>
                        <a:t>4,7</a:t>
                      </a:r>
                      <a:endParaRPr lang="es-CO"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extLst>
                  <a:ext uri="{0D108BD9-81ED-4DB2-BD59-A6C34878D82A}">
                    <a16:rowId xmlns:a16="http://schemas.microsoft.com/office/drawing/2014/main" val="1929116319"/>
                  </a:ext>
                </a:extLst>
              </a:tr>
            </a:tbl>
          </a:graphicData>
        </a:graphic>
      </p:graphicFrame>
    </p:spTree>
    <p:extLst>
      <p:ext uri="{BB962C8B-B14F-4D97-AF65-F5344CB8AC3E}">
        <p14:creationId xmlns:p14="http://schemas.microsoft.com/office/powerpoint/2010/main" val="1864776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093288" y="1283882"/>
            <a:ext cx="7777060" cy="3693319"/>
          </a:xfrm>
          <a:prstGeom prst="rect">
            <a:avLst/>
          </a:prstGeom>
          <a:noFill/>
          <a:ln w="19050">
            <a:noFill/>
          </a:ln>
        </p:spPr>
        <p:txBody>
          <a:bodyPr wrap="square" rtlCol="0">
            <a:spAutoFit/>
          </a:bodyPr>
          <a:lstStyle/>
          <a:p>
            <a:endParaRPr lang="es-CO" sz="1400" b="1" dirty="0">
              <a:solidFill>
                <a:schemeClr val="bg1"/>
              </a:solidFill>
            </a:endParaRPr>
          </a:p>
          <a:p>
            <a:pPr marL="285750" indent="-285750">
              <a:buFont typeface="Calibri" panose="020F0502020204030204" pitchFamily="34" charset="0"/>
              <a:buChar char="-"/>
            </a:pPr>
            <a:r>
              <a:rPr lang="es-CO" sz="2000" b="1" dirty="0">
                <a:solidFill>
                  <a:srgbClr val="00B0F0"/>
                </a:solidFill>
              </a:rPr>
              <a:t>Sostener el protagonismo como educadora de educadores a nivel nacional</a:t>
            </a:r>
            <a:r>
              <a:rPr lang="es-CO" sz="2000" dirty="0">
                <a:solidFill>
                  <a:srgbClr val="00B0F0"/>
                </a:solidFill>
              </a:rPr>
              <a:t>,  </a:t>
            </a:r>
            <a:r>
              <a:rPr lang="es-CO" sz="2000" dirty="0">
                <a:solidFill>
                  <a:schemeClr val="bg1"/>
                </a:solidFill>
              </a:rPr>
              <a:t>a través del reconocimiento social de  </a:t>
            </a:r>
            <a:r>
              <a:rPr lang="es-CO" sz="2000" b="1" dirty="0">
                <a:solidFill>
                  <a:schemeClr val="bg1"/>
                </a:solidFill>
              </a:rPr>
              <a:t>la tradición y calidad de sus programas </a:t>
            </a:r>
            <a:r>
              <a:rPr lang="es-CO" sz="2000" dirty="0">
                <a:solidFill>
                  <a:schemeClr val="bg1"/>
                </a:solidFill>
              </a:rPr>
              <a:t>de pregrado y posgrado, de la </a:t>
            </a:r>
            <a:r>
              <a:rPr lang="es-CO" sz="2000" b="1" dirty="0">
                <a:solidFill>
                  <a:schemeClr val="bg1"/>
                </a:solidFill>
              </a:rPr>
              <a:t>productividad investigativa </a:t>
            </a:r>
            <a:r>
              <a:rPr lang="es-CO" sz="2000" dirty="0">
                <a:solidFill>
                  <a:schemeClr val="bg1"/>
                </a:solidFill>
              </a:rPr>
              <a:t>en educación, pedagogía y didácticas en diferentes áreas y para distintos niveles del sistema y, del desarrollo de </a:t>
            </a:r>
            <a:r>
              <a:rPr lang="es-CO" sz="2000" b="1" dirty="0">
                <a:solidFill>
                  <a:schemeClr val="bg1"/>
                </a:solidFill>
              </a:rPr>
              <a:t>proyectos educativos </a:t>
            </a:r>
            <a:r>
              <a:rPr lang="es-CO" sz="2000" dirty="0">
                <a:solidFill>
                  <a:schemeClr val="bg1"/>
                </a:solidFill>
              </a:rPr>
              <a:t>pertinentes para los contextos y transformaciones de las problemáticas sociales.</a:t>
            </a:r>
          </a:p>
          <a:p>
            <a:pPr marL="285750" indent="-285750"/>
            <a:endParaRPr lang="es-CO" sz="2000" dirty="0">
              <a:solidFill>
                <a:schemeClr val="bg1"/>
              </a:solidFill>
            </a:endParaRPr>
          </a:p>
          <a:p>
            <a:pPr marL="285750" indent="-285750">
              <a:buFont typeface="Calibri" panose="020F0502020204030204" pitchFamily="34" charset="0"/>
              <a:buChar char="-"/>
            </a:pPr>
            <a:r>
              <a:rPr lang="es-CO" sz="2000" b="1" dirty="0">
                <a:solidFill>
                  <a:srgbClr val="00B0F0"/>
                </a:solidFill>
              </a:rPr>
              <a:t>Cualificar y generar políticas y procesos de reforma interna </a:t>
            </a:r>
            <a:r>
              <a:rPr lang="es-CO" sz="2000" dirty="0">
                <a:solidFill>
                  <a:schemeClr val="bg1"/>
                </a:solidFill>
              </a:rPr>
              <a:t>que desde una </a:t>
            </a:r>
            <a:r>
              <a:rPr lang="es-CO" sz="2000" b="1" dirty="0">
                <a:solidFill>
                  <a:schemeClr val="bg1"/>
                </a:solidFill>
              </a:rPr>
              <a:t>perspectiva inclusiva</a:t>
            </a:r>
            <a:r>
              <a:rPr lang="es-CO" sz="2000" dirty="0">
                <a:solidFill>
                  <a:schemeClr val="bg1"/>
                </a:solidFill>
              </a:rPr>
              <a:t>, acogen y apoyan a nivel académico y socioeconómico a población diversa.</a:t>
            </a:r>
          </a:p>
        </p:txBody>
      </p:sp>
      <p:sp>
        <p:nvSpPr>
          <p:cNvPr id="4" name="Rectángulo 3">
            <a:extLst>
              <a:ext uri="{FF2B5EF4-FFF2-40B4-BE49-F238E27FC236}">
                <a16:creationId xmlns:a16="http://schemas.microsoft.com/office/drawing/2014/main" id="{0D34AC9A-8B49-4169-8B9D-14CBE8FBBA2E}"/>
              </a:ext>
            </a:extLst>
          </p:cNvPr>
          <p:cNvSpPr/>
          <p:nvPr/>
        </p:nvSpPr>
        <p:spPr>
          <a:xfrm>
            <a:off x="590458" y="684762"/>
            <a:ext cx="5222989" cy="615553"/>
          </a:xfrm>
          <a:prstGeom prst="rect">
            <a:avLst/>
          </a:prstGeom>
        </p:spPr>
        <p:txBody>
          <a:bodyPr wrap="square">
            <a:spAutoFit/>
          </a:bodyPr>
          <a:lstStyle/>
          <a:p>
            <a:r>
              <a:rPr lang="es-CO" sz="1400" i="1" dirty="0">
                <a:solidFill>
                  <a:schemeClr val="bg1"/>
                </a:solidFill>
                <a:latin typeface="Trebuchet MS" charset="0"/>
                <a:ea typeface="Trebuchet MS" charset="0"/>
                <a:cs typeface="Trebuchet MS" charset="0"/>
              </a:rPr>
              <a:t>Logros Factor 1: </a:t>
            </a:r>
          </a:p>
          <a:p>
            <a:r>
              <a:rPr lang="es-CO" sz="2000" b="1" dirty="0">
                <a:solidFill>
                  <a:schemeClr val="bg1"/>
                </a:solidFill>
              </a:rPr>
              <a:t>Misión y Visi</a:t>
            </a:r>
            <a:r>
              <a:rPr lang="es-ES" sz="2000" b="1" dirty="0">
                <a:solidFill>
                  <a:schemeClr val="bg1"/>
                </a:solidFill>
              </a:rPr>
              <a:t>ón</a:t>
            </a:r>
            <a:endParaRPr lang="es-CO" sz="2000" b="1" dirty="0">
              <a:solidFill>
                <a:schemeClr val="bg1"/>
              </a:solidFill>
            </a:endParaRPr>
          </a:p>
        </p:txBody>
      </p:sp>
    </p:spTree>
    <p:extLst>
      <p:ext uri="{BB962C8B-B14F-4D97-AF65-F5344CB8AC3E}">
        <p14:creationId xmlns:p14="http://schemas.microsoft.com/office/powerpoint/2010/main" val="1847280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ángulo 12"/>
          <p:cNvSpPr/>
          <p:nvPr/>
        </p:nvSpPr>
        <p:spPr>
          <a:xfrm>
            <a:off x="857251" y="1006602"/>
            <a:ext cx="3503210" cy="338554"/>
          </a:xfrm>
          <a:prstGeom prst="rect">
            <a:avLst/>
          </a:prstGeom>
        </p:spPr>
        <p:txBody>
          <a:bodyPr wrap="square">
            <a:spAutoFit/>
          </a:bodyPr>
          <a:lstStyle/>
          <a:p>
            <a:r>
              <a:rPr lang="es-CO" sz="1600" b="1" dirty="0">
                <a:solidFill>
                  <a:schemeClr val="bg1"/>
                </a:solidFill>
                <a:latin typeface="Trebuchet MS" panose="020B0603020202020204" pitchFamily="34" charset="0"/>
              </a:rPr>
              <a:t>Autoevaluación </a:t>
            </a:r>
            <a:r>
              <a:rPr lang="es-CO" sz="1400" b="1" dirty="0">
                <a:solidFill>
                  <a:schemeClr val="bg1"/>
                </a:solidFill>
                <a:latin typeface="Trebuchet MS" panose="020B0603020202020204" pitchFamily="34" charset="0"/>
              </a:rPr>
              <a:t>institucional</a:t>
            </a:r>
            <a:r>
              <a:rPr lang="es-CO" sz="1600" b="1" dirty="0">
                <a:solidFill>
                  <a:schemeClr val="bg1"/>
                </a:solidFill>
                <a:latin typeface="Trebuchet MS" panose="020B0603020202020204" pitchFamily="34" charset="0"/>
              </a:rPr>
              <a:t> 2014</a:t>
            </a:r>
          </a:p>
        </p:txBody>
      </p:sp>
      <p:sp>
        <p:nvSpPr>
          <p:cNvPr id="2" name="CuadroTexto 1"/>
          <p:cNvSpPr txBox="1"/>
          <p:nvPr/>
        </p:nvSpPr>
        <p:spPr>
          <a:xfrm>
            <a:off x="980080" y="3488878"/>
            <a:ext cx="3281034" cy="577081"/>
          </a:xfrm>
          <a:prstGeom prst="rect">
            <a:avLst/>
          </a:prstGeom>
          <a:noFill/>
        </p:spPr>
        <p:txBody>
          <a:bodyPr wrap="square" rtlCol="0">
            <a:spAutoFit/>
          </a:bodyPr>
          <a:lstStyle/>
          <a:p>
            <a:r>
              <a:rPr lang="es-CO" sz="1050" dirty="0">
                <a:solidFill>
                  <a:schemeClr val="bg1"/>
                </a:solidFill>
                <a:hlinkClick r:id="rId3">
                  <a:extLst>
                    <a:ext uri="{A12FA001-AC4F-418D-AE19-62706E023703}">
                      <ahyp:hlinkClr xmlns:ahyp="http://schemas.microsoft.com/office/drawing/2018/hyperlinkcolor" val="tx"/>
                    </a:ext>
                  </a:extLst>
                </a:hlinkClick>
              </a:rPr>
              <a:t>Antecedentes 2014 -2016</a:t>
            </a:r>
          </a:p>
          <a:p>
            <a:r>
              <a:rPr lang="es-CO" sz="1050" dirty="0">
                <a:solidFill>
                  <a:schemeClr val="bg1"/>
                </a:solidFill>
                <a:hlinkClick r:id="rId3">
                  <a:extLst>
                    <a:ext uri="{A12FA001-AC4F-418D-AE19-62706E023703}">
                      <ahyp:hlinkClr xmlns:ahyp="http://schemas.microsoft.com/office/drawing/2018/hyperlinkcolor" val="tx"/>
                    </a:ext>
                  </a:extLst>
                </a:hlinkClick>
              </a:rPr>
              <a:t>https://www.youtube.com/watch?v=sX-2xbg1_5U</a:t>
            </a:r>
            <a:endParaRPr lang="es-CO" sz="1050" dirty="0">
              <a:solidFill>
                <a:schemeClr val="bg1"/>
              </a:solidFill>
            </a:endParaRPr>
          </a:p>
          <a:p>
            <a:r>
              <a:rPr lang="es-CO" sz="1050" dirty="0">
                <a:solidFill>
                  <a:schemeClr val="bg1"/>
                </a:solidFill>
              </a:rPr>
              <a:t>19:21 minutos</a:t>
            </a:r>
          </a:p>
        </p:txBody>
      </p:sp>
      <p:pic>
        <p:nvPicPr>
          <p:cNvPr id="6" name="Imagen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534" y="1440181"/>
            <a:ext cx="3281035" cy="1842106"/>
          </a:xfrm>
          <a:prstGeom prst="rect">
            <a:avLst/>
          </a:prstGeom>
        </p:spPr>
      </p:pic>
      <p:pic>
        <p:nvPicPr>
          <p:cNvPr id="7" name="Imagen 6"/>
          <p:cNvPicPr>
            <a:picLocks noChangeAspect="1"/>
          </p:cNvPicPr>
          <p:nvPr/>
        </p:nvPicPr>
        <p:blipFill>
          <a:blip r:embed="rId5"/>
          <a:stretch>
            <a:fillRect/>
          </a:stretch>
        </p:blipFill>
        <p:spPr>
          <a:xfrm>
            <a:off x="2388052" y="2037527"/>
            <a:ext cx="809625" cy="809625"/>
          </a:xfrm>
          <a:prstGeom prst="rect">
            <a:avLst/>
          </a:prstGeom>
        </p:spPr>
      </p:pic>
      <p:sp>
        <p:nvSpPr>
          <p:cNvPr id="11" name="Rectangle 2">
            <a:extLst>
              <a:ext uri="{FF2B5EF4-FFF2-40B4-BE49-F238E27FC236}">
                <a16:creationId xmlns:a16="http://schemas.microsoft.com/office/drawing/2014/main" id="{CBFE69F0-F477-4DF4-8C58-CF1838591160}"/>
              </a:ext>
            </a:extLst>
          </p:cNvPr>
          <p:cNvSpPr txBox="1">
            <a:spLocks noChangeArrowheads="1"/>
          </p:cNvSpPr>
          <p:nvPr/>
        </p:nvSpPr>
        <p:spPr bwMode="auto">
          <a:xfrm>
            <a:off x="4240644" y="1374327"/>
            <a:ext cx="3828197" cy="3703686"/>
          </a:xfrm>
          <a:prstGeom prst="rect">
            <a:avLst/>
          </a:prstGeom>
          <a:noFill/>
          <a:ln w="9525">
            <a:noFill/>
            <a:miter lim="800000"/>
            <a:headEnd/>
            <a:tailEnd/>
          </a:ln>
        </p:spPr>
        <p:txBody>
          <a:bodyPr>
            <a:prstTxWarp prst="textNoShape">
              <a:avLst/>
            </a:prstTxWarp>
          </a:bodyPr>
          <a:lstStyle/>
          <a:p>
            <a:pPr marL="357188" indent="-357188">
              <a:lnSpc>
                <a:spcPct val="150000"/>
              </a:lnSpc>
              <a:buFont typeface="+mj-lt"/>
              <a:buAutoNum type="arabicPeriod"/>
            </a:pPr>
            <a:r>
              <a:rPr lang="es-ES" sz="1600" dirty="0">
                <a:solidFill>
                  <a:srgbClr val="FFFFFF"/>
                </a:solidFill>
                <a:latin typeface="Trebuchet MS"/>
              </a:rPr>
              <a:t>Contexto</a:t>
            </a:r>
          </a:p>
          <a:p>
            <a:pPr marL="357188" indent="-357188">
              <a:lnSpc>
                <a:spcPct val="150000"/>
              </a:lnSpc>
              <a:buFont typeface="+mj-lt"/>
              <a:buAutoNum type="arabicPeriod"/>
            </a:pPr>
            <a:r>
              <a:rPr lang="es-ES" sz="1600" dirty="0">
                <a:solidFill>
                  <a:srgbClr val="FFFFFF"/>
                </a:solidFill>
                <a:latin typeface="Trebuchet MS"/>
              </a:rPr>
              <a:t>Concepción de Autoevaluación y principios</a:t>
            </a:r>
          </a:p>
          <a:p>
            <a:pPr marL="357188" indent="-357188">
              <a:lnSpc>
                <a:spcPct val="150000"/>
              </a:lnSpc>
              <a:buFont typeface="+mj-lt"/>
              <a:buAutoNum type="arabicPeriod"/>
            </a:pPr>
            <a:r>
              <a:rPr lang="es-ES" sz="1600" dirty="0">
                <a:solidFill>
                  <a:srgbClr val="FFFFFF"/>
                </a:solidFill>
                <a:latin typeface="Trebuchet MS"/>
              </a:rPr>
              <a:t>Etapas de la autoevaluación</a:t>
            </a:r>
          </a:p>
          <a:p>
            <a:pPr marL="357188" indent="-357188">
              <a:lnSpc>
                <a:spcPct val="150000"/>
              </a:lnSpc>
              <a:buFont typeface="+mj-lt"/>
              <a:buAutoNum type="arabicPeriod"/>
            </a:pPr>
            <a:r>
              <a:rPr lang="es-ES" sz="1600" dirty="0">
                <a:solidFill>
                  <a:srgbClr val="FFFFFF"/>
                </a:solidFill>
                <a:latin typeface="Trebuchet MS"/>
              </a:rPr>
              <a:t>Participación de los estamentos</a:t>
            </a:r>
          </a:p>
          <a:p>
            <a:pPr marL="357188" indent="-357188">
              <a:lnSpc>
                <a:spcPct val="150000"/>
              </a:lnSpc>
              <a:buFont typeface="+mj-lt"/>
              <a:buAutoNum type="arabicPeriod"/>
            </a:pPr>
            <a:r>
              <a:rPr lang="es-ES" sz="1600" dirty="0">
                <a:solidFill>
                  <a:srgbClr val="FFFFFF"/>
                </a:solidFill>
                <a:latin typeface="Trebuchet MS"/>
              </a:rPr>
              <a:t>Resultados según ponderación de factores y características</a:t>
            </a:r>
          </a:p>
          <a:p>
            <a:pPr marL="357188" indent="-357188">
              <a:lnSpc>
                <a:spcPct val="150000"/>
              </a:lnSpc>
              <a:buFont typeface="+mj-lt"/>
              <a:buAutoNum type="arabicPeriod"/>
            </a:pPr>
            <a:r>
              <a:rPr lang="es-ES" sz="1600" dirty="0">
                <a:solidFill>
                  <a:srgbClr val="FFFFFF"/>
                </a:solidFill>
                <a:latin typeface="Trebuchet MS"/>
              </a:rPr>
              <a:t>Principales logros y Plan de Mejoramiento 2020-2024</a:t>
            </a:r>
          </a:p>
        </p:txBody>
      </p:sp>
      <p:sp>
        <p:nvSpPr>
          <p:cNvPr id="12" name="TextBox 10">
            <a:extLst>
              <a:ext uri="{FF2B5EF4-FFF2-40B4-BE49-F238E27FC236}">
                <a16:creationId xmlns:a16="http://schemas.microsoft.com/office/drawing/2014/main" id="{FB90A3F6-E59E-4665-9FF2-68FD314DAC62}"/>
              </a:ext>
            </a:extLst>
          </p:cNvPr>
          <p:cNvSpPr txBox="1"/>
          <p:nvPr/>
        </p:nvSpPr>
        <p:spPr>
          <a:xfrm>
            <a:off x="5016576" y="869313"/>
            <a:ext cx="2148996" cy="400110"/>
          </a:xfrm>
          <a:prstGeom prst="rect">
            <a:avLst/>
          </a:prstGeom>
          <a:noFill/>
        </p:spPr>
        <p:txBody>
          <a:bodyPr wrap="square" rtlCol="0">
            <a:spAutoFit/>
          </a:bodyPr>
          <a:lstStyle/>
          <a:p>
            <a:r>
              <a:rPr lang="en-US" sz="2000" b="1" i="1" dirty="0">
                <a:solidFill>
                  <a:schemeClr val="bg1"/>
                </a:solidFill>
              </a:rPr>
              <a:t>Contenido</a:t>
            </a:r>
          </a:p>
        </p:txBody>
      </p:sp>
    </p:spTree>
    <p:extLst>
      <p:ext uri="{BB962C8B-B14F-4D97-AF65-F5344CB8AC3E}">
        <p14:creationId xmlns:p14="http://schemas.microsoft.com/office/powerpoint/2010/main" val="17732807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1000"/>
                                        <p:tgtEl>
                                          <p:spTgt spid="11">
                                            <p:txEl>
                                              <p:pRg st="4" end="4"/>
                                            </p:txEl>
                                          </p:spTgt>
                                        </p:tgtEl>
                                      </p:cBhvr>
                                    </p:animEffect>
                                    <p:anim calcmode="lin" valueType="num">
                                      <p:cBhvr>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1000"/>
                                        <p:tgtEl>
                                          <p:spTgt spid="11">
                                            <p:txEl>
                                              <p:pRg st="5" end="5"/>
                                            </p:txEl>
                                          </p:spTgt>
                                        </p:tgtEl>
                                      </p:cBhvr>
                                    </p:animEffect>
                                    <p:anim calcmode="lin" valueType="num">
                                      <p:cBhvr>
                                        <p:cTn id="4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98394" y="731147"/>
            <a:ext cx="7977117" cy="4262705"/>
          </a:xfrm>
          <a:prstGeom prst="rect">
            <a:avLst/>
          </a:prstGeom>
          <a:noFill/>
          <a:ln w="19050">
            <a:noFill/>
          </a:ln>
        </p:spPr>
        <p:txBody>
          <a:bodyPr wrap="square" rtlCol="0">
            <a:spAutoFit/>
          </a:bodyPr>
          <a:lstStyle/>
          <a:p>
            <a:pPr marL="285750" indent="-285750">
              <a:spcBef>
                <a:spcPts val="600"/>
              </a:spcBef>
              <a:buFont typeface="Calibri" panose="020F0502020204030204" pitchFamily="34" charset="0"/>
              <a:buChar char="-"/>
            </a:pPr>
            <a:r>
              <a:rPr lang="es-CO" sz="2000" b="1" dirty="0">
                <a:solidFill>
                  <a:srgbClr val="00B0F0"/>
                </a:solidFill>
              </a:rPr>
              <a:t>Participar en diálogos sobre políticas públicas educativas </a:t>
            </a:r>
            <a:r>
              <a:rPr lang="es-CO" sz="2000" dirty="0">
                <a:solidFill>
                  <a:schemeClr val="bg1"/>
                </a:solidFill>
              </a:rPr>
              <a:t>en temas como formación y evaluación  de maestros, educación para la paz, educación en primera infancia e inclusión en educación superior.</a:t>
            </a:r>
          </a:p>
          <a:p>
            <a:pPr marL="285750" indent="-285750">
              <a:spcBef>
                <a:spcPts val="600"/>
              </a:spcBef>
              <a:buFont typeface="Calibri" panose="020F0502020204030204" pitchFamily="34" charset="0"/>
              <a:buChar char="-"/>
            </a:pPr>
            <a:endParaRPr lang="es-CO" sz="1400" dirty="0">
              <a:solidFill>
                <a:schemeClr val="bg1"/>
              </a:solidFill>
            </a:endParaRPr>
          </a:p>
          <a:p>
            <a:pPr marL="285750" indent="-285750">
              <a:buFont typeface="Calibri" panose="020F0502020204030204" pitchFamily="34" charset="0"/>
              <a:buChar char="-"/>
            </a:pPr>
            <a:r>
              <a:rPr lang="es-CO" sz="2000" b="1" dirty="0">
                <a:solidFill>
                  <a:srgbClr val="00B0F0"/>
                </a:solidFill>
              </a:rPr>
              <a:t>Liderazgo en el impulso a procesos de cooperación entre universidades públicas del Sistema Universitario Estatal </a:t>
            </a:r>
            <a:r>
              <a:rPr lang="es-CO" sz="2000" b="1" dirty="0">
                <a:solidFill>
                  <a:schemeClr val="bg1"/>
                </a:solidFill>
              </a:rPr>
              <a:t>(SUE capítulo Distrito Capital).</a:t>
            </a:r>
          </a:p>
          <a:p>
            <a:pPr marL="285750" indent="-285750">
              <a:buFont typeface="Calibri" panose="020F0502020204030204" pitchFamily="34" charset="0"/>
              <a:buChar char="-"/>
            </a:pPr>
            <a:endParaRPr lang="es-CO" sz="1400" dirty="0">
              <a:solidFill>
                <a:schemeClr val="bg1"/>
              </a:solidFill>
            </a:endParaRPr>
          </a:p>
          <a:p>
            <a:pPr marL="285750" indent="-285750">
              <a:buFont typeface="Calibri" panose="020F0502020204030204" pitchFamily="34" charset="0"/>
              <a:buChar char="-"/>
            </a:pPr>
            <a:r>
              <a:rPr lang="es-CO" sz="2000" b="1" dirty="0">
                <a:solidFill>
                  <a:srgbClr val="00B0F0"/>
                </a:solidFill>
              </a:rPr>
              <a:t>Mejorar los entornos físicos y de convivencia, </a:t>
            </a:r>
            <a:r>
              <a:rPr lang="es-CO" sz="2000" dirty="0">
                <a:solidFill>
                  <a:schemeClr val="bg1"/>
                </a:solidFill>
              </a:rPr>
              <a:t>y ampliar la de la inversión en </a:t>
            </a:r>
            <a:r>
              <a:rPr lang="es-CO" sz="2000" b="1" dirty="0">
                <a:solidFill>
                  <a:srgbClr val="00B0F0"/>
                </a:solidFill>
              </a:rPr>
              <a:t>la infraestructura física</a:t>
            </a:r>
            <a:r>
              <a:rPr lang="es-CO" sz="2000" dirty="0">
                <a:solidFill>
                  <a:srgbClr val="00B0F0"/>
                </a:solidFill>
              </a:rPr>
              <a:t>, </a:t>
            </a:r>
            <a:r>
              <a:rPr lang="es-CO" sz="2000" dirty="0">
                <a:solidFill>
                  <a:schemeClr val="bg1"/>
                </a:solidFill>
              </a:rPr>
              <a:t>informática y comunicativa.</a:t>
            </a:r>
            <a:br>
              <a:rPr lang="es-CO" sz="1600" dirty="0">
                <a:solidFill>
                  <a:schemeClr val="bg1"/>
                </a:solidFill>
              </a:rPr>
            </a:br>
            <a:endParaRPr lang="es-CO" sz="1600" dirty="0">
              <a:solidFill>
                <a:schemeClr val="bg1"/>
              </a:solidFill>
            </a:endParaRPr>
          </a:p>
          <a:p>
            <a:pPr marL="285750" indent="-285750">
              <a:buFont typeface="Calibri" panose="020F0502020204030204" pitchFamily="34" charset="0"/>
              <a:buChar char="-"/>
            </a:pPr>
            <a:r>
              <a:rPr lang="es-CO" sz="2000" b="1" dirty="0">
                <a:solidFill>
                  <a:srgbClr val="00B0F0"/>
                </a:solidFill>
              </a:rPr>
              <a:t>Avanzar en la autorregulación y mejoramiento continuo institucional y de sus unidades</a:t>
            </a:r>
            <a:r>
              <a:rPr lang="es-CO" sz="2000" dirty="0">
                <a:solidFill>
                  <a:srgbClr val="00B0F0"/>
                </a:solidFill>
              </a:rPr>
              <a:t>, </a:t>
            </a:r>
            <a:r>
              <a:rPr lang="es-CO" sz="2000" dirty="0">
                <a:solidFill>
                  <a:schemeClr val="bg1"/>
                </a:solidFill>
              </a:rPr>
              <a:t>a partir de la armonización de  procesos académicos y administrativos.</a:t>
            </a:r>
          </a:p>
        </p:txBody>
      </p:sp>
    </p:spTree>
    <p:extLst>
      <p:ext uri="{BB962C8B-B14F-4D97-AF65-F5344CB8AC3E}">
        <p14:creationId xmlns:p14="http://schemas.microsoft.com/office/powerpoint/2010/main" val="463048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echa abajo 15">
            <a:extLst>
              <a:ext uri="{FF2B5EF4-FFF2-40B4-BE49-F238E27FC236}">
                <a16:creationId xmlns:a16="http://schemas.microsoft.com/office/drawing/2014/main" id="{00000000-0008-0000-0200-000010000000}"/>
              </a:ext>
            </a:extLst>
          </p:cNvPr>
          <p:cNvSpPr/>
          <p:nvPr/>
        </p:nvSpPr>
        <p:spPr>
          <a:xfrm rot="10800000">
            <a:off x="20130607" y="3298407"/>
            <a:ext cx="236136" cy="36895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CO" sz="1100" dirty="0"/>
          </a:p>
        </p:txBody>
      </p:sp>
      <p:sp>
        <p:nvSpPr>
          <p:cNvPr id="18" name="Rectángulo: esquinas redondeadas 17">
            <a:extLst>
              <a:ext uri="{FF2B5EF4-FFF2-40B4-BE49-F238E27FC236}">
                <a16:creationId xmlns:a16="http://schemas.microsoft.com/office/drawing/2014/main" id="{9B03D92E-A036-46FA-A131-D6A2E581E8A7}"/>
              </a:ext>
            </a:extLst>
          </p:cNvPr>
          <p:cNvSpPr/>
          <p:nvPr/>
        </p:nvSpPr>
        <p:spPr>
          <a:xfrm>
            <a:off x="5536912" y="4726479"/>
            <a:ext cx="757718" cy="33753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b="1" dirty="0">
                <a:solidFill>
                  <a:schemeClr val="tx1"/>
                </a:solidFill>
              </a:rPr>
              <a:t>11,26%</a:t>
            </a:r>
          </a:p>
        </p:txBody>
      </p:sp>
      <p:graphicFrame>
        <p:nvGraphicFramePr>
          <p:cNvPr id="6" name="Tabla 5">
            <a:extLst>
              <a:ext uri="{FF2B5EF4-FFF2-40B4-BE49-F238E27FC236}">
                <a16:creationId xmlns:a16="http://schemas.microsoft.com/office/drawing/2014/main" id="{5C54F6B7-6BAB-4A96-B133-49F2342CDFFC}"/>
              </a:ext>
            </a:extLst>
          </p:cNvPr>
          <p:cNvGraphicFramePr>
            <a:graphicFrameLocks noGrp="1"/>
          </p:cNvGraphicFramePr>
          <p:nvPr>
            <p:extLst>
              <p:ext uri="{D42A27DB-BD31-4B8C-83A1-F6EECF244321}">
                <p14:modId xmlns:p14="http://schemas.microsoft.com/office/powerpoint/2010/main" val="1252303322"/>
              </p:ext>
            </p:extLst>
          </p:nvPr>
        </p:nvGraphicFramePr>
        <p:xfrm>
          <a:off x="973287" y="1354151"/>
          <a:ext cx="7957754" cy="3336704"/>
        </p:xfrm>
        <a:graphic>
          <a:graphicData uri="http://schemas.openxmlformats.org/drawingml/2006/table">
            <a:tbl>
              <a:tblPr firstRow="1" firstCol="1" bandRow="1">
                <a:tableStyleId>{5C22544A-7EE6-4342-B048-85BDC9FD1C3A}</a:tableStyleId>
              </a:tblPr>
              <a:tblGrid>
                <a:gridCol w="946761">
                  <a:extLst>
                    <a:ext uri="{9D8B030D-6E8A-4147-A177-3AD203B41FA5}">
                      <a16:colId xmlns:a16="http://schemas.microsoft.com/office/drawing/2014/main" val="1525995578"/>
                    </a:ext>
                  </a:extLst>
                </a:gridCol>
                <a:gridCol w="1798058">
                  <a:extLst>
                    <a:ext uri="{9D8B030D-6E8A-4147-A177-3AD203B41FA5}">
                      <a16:colId xmlns:a16="http://schemas.microsoft.com/office/drawing/2014/main" val="3348044852"/>
                    </a:ext>
                  </a:extLst>
                </a:gridCol>
                <a:gridCol w="743484">
                  <a:extLst>
                    <a:ext uri="{9D8B030D-6E8A-4147-A177-3AD203B41FA5}">
                      <a16:colId xmlns:a16="http://schemas.microsoft.com/office/drawing/2014/main" val="1322159058"/>
                    </a:ext>
                  </a:extLst>
                </a:gridCol>
                <a:gridCol w="809633">
                  <a:extLst>
                    <a:ext uri="{9D8B030D-6E8A-4147-A177-3AD203B41FA5}">
                      <a16:colId xmlns:a16="http://schemas.microsoft.com/office/drawing/2014/main" val="2263472448"/>
                    </a:ext>
                  </a:extLst>
                </a:gridCol>
                <a:gridCol w="1065194">
                  <a:extLst>
                    <a:ext uri="{9D8B030D-6E8A-4147-A177-3AD203B41FA5}">
                      <a16:colId xmlns:a16="http://schemas.microsoft.com/office/drawing/2014/main" val="1709317803"/>
                    </a:ext>
                  </a:extLst>
                </a:gridCol>
                <a:gridCol w="953139">
                  <a:extLst>
                    <a:ext uri="{9D8B030D-6E8A-4147-A177-3AD203B41FA5}">
                      <a16:colId xmlns:a16="http://schemas.microsoft.com/office/drawing/2014/main" val="2166622898"/>
                    </a:ext>
                  </a:extLst>
                </a:gridCol>
                <a:gridCol w="1084304">
                  <a:extLst>
                    <a:ext uri="{9D8B030D-6E8A-4147-A177-3AD203B41FA5}">
                      <a16:colId xmlns:a16="http://schemas.microsoft.com/office/drawing/2014/main" val="541437180"/>
                    </a:ext>
                  </a:extLst>
                </a:gridCol>
                <a:gridCol w="557181">
                  <a:extLst>
                    <a:ext uri="{9D8B030D-6E8A-4147-A177-3AD203B41FA5}">
                      <a16:colId xmlns:a16="http://schemas.microsoft.com/office/drawing/2014/main" val="2518759177"/>
                    </a:ext>
                  </a:extLst>
                </a:gridCol>
              </a:tblGrid>
              <a:tr h="220466">
                <a:tc rowSpan="3">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Ponderación del Factor</a:t>
                      </a:r>
                    </a:p>
                  </a:txBody>
                  <a:tcPr marL="30095" marR="30095" marT="0" marB="0" anchor="ctr">
                    <a:solidFill>
                      <a:schemeClr val="tx2">
                        <a:lumMod val="75000"/>
                      </a:schemeClr>
                    </a:solidFill>
                  </a:tcPr>
                </a:tc>
                <a:tc rowSpan="3">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Característica</a:t>
                      </a:r>
                    </a:p>
                  </a:txBody>
                  <a:tcPr marL="30095" marR="30095" marT="0" marB="0" anchor="ctr">
                    <a:solidFill>
                      <a:schemeClr val="tx2">
                        <a:lumMod val="75000"/>
                      </a:schemeClr>
                    </a:solidFill>
                  </a:tcPr>
                </a:tc>
                <a:tc rowSpan="2" grid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Ponderado Característica</a:t>
                      </a:r>
                    </a:p>
                  </a:txBody>
                  <a:tcPr marL="30095" marR="30095" marT="0" marB="0" anchor="ctr">
                    <a:solidFill>
                      <a:schemeClr val="tx2">
                        <a:lumMod val="75000"/>
                      </a:schemeClr>
                    </a:solidFill>
                  </a:tcPr>
                </a:tc>
                <a:tc rowSpan="2" hMerge="1">
                  <a:txBody>
                    <a:bodyPr/>
                    <a:lstStyle/>
                    <a:p>
                      <a:endParaRPr lang="es-CO"/>
                    </a:p>
                  </a:txBody>
                  <a:tcPr/>
                </a:tc>
                <a:tc rowSpan="3">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Cumplimiento</a:t>
                      </a:r>
                    </a:p>
                  </a:txBody>
                  <a:tcPr marL="30095" marR="30095" marT="0" marB="0" anchor="ctr">
                    <a:solidFill>
                      <a:schemeClr val="tx2">
                        <a:lumMod val="75000"/>
                      </a:schemeClr>
                    </a:solidFill>
                  </a:tcPr>
                </a:tc>
                <a:tc gridSpan="2">
                  <a:txBody>
                    <a:bodyPr/>
                    <a:lstStyle/>
                    <a:p>
                      <a:pPr algn="ctr">
                        <a:lnSpc>
                          <a:spcPct val="107000"/>
                        </a:lnSpc>
                        <a:spcAft>
                          <a:spcPts val="0"/>
                        </a:spcAft>
                      </a:pPr>
                      <a:r>
                        <a:rPr lang="es-CO" sz="1100" dirty="0">
                          <a:effectLst/>
                        </a:rPr>
                        <a:t>Calificación por tipo de fuente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chemeClr val="tx2">
                        <a:lumMod val="75000"/>
                      </a:schemeClr>
                    </a:solidFill>
                  </a:tcPr>
                </a:tc>
                <a:tc hMerge="1">
                  <a:txBody>
                    <a:bodyPr/>
                    <a:lstStyle/>
                    <a:p>
                      <a:endParaRPr lang="es-CO"/>
                    </a:p>
                  </a:txBody>
                  <a:tcPr/>
                </a:tc>
                <a:tc rowSpan="3">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Total</a:t>
                      </a:r>
                    </a:p>
                  </a:txBody>
                  <a:tcPr marL="30095" marR="30095" marT="0" marB="0" anchor="ctr">
                    <a:solidFill>
                      <a:schemeClr val="tx2">
                        <a:lumMod val="75000"/>
                      </a:schemeClr>
                    </a:solidFill>
                  </a:tcPr>
                </a:tc>
                <a:extLst>
                  <a:ext uri="{0D108BD9-81ED-4DB2-BD59-A6C34878D82A}">
                    <a16:rowId xmlns:a16="http://schemas.microsoft.com/office/drawing/2014/main" val="2171048076"/>
                  </a:ext>
                </a:extLst>
              </a:tr>
              <a:tr h="107334">
                <a:tc vMerge="1">
                  <a:txBody>
                    <a:bodyPr/>
                    <a:lstStyle/>
                    <a:p>
                      <a:endParaRPr lang="es-CO"/>
                    </a:p>
                  </a:txBody>
                  <a:tcPr/>
                </a:tc>
                <a:tc vMerge="1">
                  <a:txBody>
                    <a:bodyPr/>
                    <a:lstStyle/>
                    <a:p>
                      <a:endParaRPr lang="es-CO"/>
                    </a:p>
                  </a:txBody>
                  <a:tcPr/>
                </a:tc>
                <a:tc gridSpan="2" vMerge="1">
                  <a:txBody>
                    <a:bodyPr/>
                    <a:lstStyle/>
                    <a:p>
                      <a:pPr algn="ctr">
                        <a:lnSpc>
                          <a:spcPct val="107000"/>
                        </a:lnSpc>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tc>
                <a:tc hMerge="1" vMerge="1">
                  <a:txBody>
                    <a:bodyPr/>
                    <a:lstStyle/>
                    <a:p>
                      <a:pPr algn="ctr">
                        <a:lnSpc>
                          <a:spcPct val="107000"/>
                        </a:lnSpc>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tc>
                <a:tc vMerge="1">
                  <a:txBody>
                    <a:bodyPr/>
                    <a:lstStyle/>
                    <a:p>
                      <a:endParaRPr lang="es-CO"/>
                    </a:p>
                  </a:txBody>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Documental</a:t>
                      </a:r>
                    </a:p>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80%</a:t>
                      </a:r>
                    </a:p>
                  </a:txBody>
                  <a:tcPr marL="30095" marR="30095" marT="0" marB="0" anchor="ctr">
                    <a:solidFill>
                      <a:schemeClr val="tx2">
                        <a:lumMod val="75000"/>
                      </a:schemeClr>
                    </a:solidFill>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Percepción</a:t>
                      </a:r>
                    </a:p>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20%</a:t>
                      </a:r>
                    </a:p>
                  </a:txBody>
                  <a:tcPr marL="30095" marR="30095" marT="0" marB="0" anchor="ctr">
                    <a:solidFill>
                      <a:schemeClr val="tx2">
                        <a:lumMod val="75000"/>
                      </a:schemeClr>
                    </a:solidFill>
                  </a:tcPr>
                </a:tc>
                <a:tc vMerge="1">
                  <a:txBody>
                    <a:bodyPr/>
                    <a:lstStyle/>
                    <a:p>
                      <a:endParaRPr lang="es-CO"/>
                    </a:p>
                  </a:txBody>
                  <a:tcPr/>
                </a:tc>
                <a:extLst>
                  <a:ext uri="{0D108BD9-81ED-4DB2-BD59-A6C34878D82A}">
                    <a16:rowId xmlns:a16="http://schemas.microsoft.com/office/drawing/2014/main" val="1373639206"/>
                  </a:ext>
                </a:extLst>
              </a:tr>
              <a:tr h="450616">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Asignado</a:t>
                      </a:r>
                    </a:p>
                  </a:txBody>
                  <a:tcPr marL="30095" marR="30095"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Alcanzado</a:t>
                      </a:r>
                    </a:p>
                  </a:txBody>
                  <a:tcPr marL="30095" marR="30095" marT="0" marB="0" anchor="ctr">
                    <a:solidFill>
                      <a:schemeClr val="tx2">
                        <a:lumMod val="75000"/>
                      </a:schemeClr>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dirty="0"/>
                    </a:p>
                  </a:txBody>
                  <a:tcPr/>
                </a:tc>
                <a:extLst>
                  <a:ext uri="{0D108BD9-81ED-4DB2-BD59-A6C34878D82A}">
                    <a16:rowId xmlns:a16="http://schemas.microsoft.com/office/drawing/2014/main" val="3550137495"/>
                  </a:ext>
                </a:extLst>
              </a:tr>
              <a:tr h="461593">
                <a:tc rowSpan="3">
                  <a:txBody>
                    <a:bodyPr/>
                    <a:lstStyle/>
                    <a:p>
                      <a:pPr algn="ctr">
                        <a:lnSpc>
                          <a:spcPct val="107000"/>
                        </a:lnSpc>
                        <a:spcAft>
                          <a:spcPts val="0"/>
                        </a:spcAft>
                      </a:pPr>
                      <a:r>
                        <a:rPr lang="es-CO" sz="1600" dirty="0">
                          <a:solidFill>
                            <a:schemeClr val="tx2">
                              <a:lumMod val="50000"/>
                            </a:schemeClr>
                          </a:solidFill>
                          <a:effectLst/>
                        </a:rPr>
                        <a:t>10</a:t>
                      </a:r>
                      <a:endParaRPr lang="es-CO"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92D050"/>
                    </a:solidFill>
                  </a:tcPr>
                </a:tc>
                <a:tc>
                  <a:txBody>
                    <a:bodyPr/>
                    <a:lstStyle/>
                    <a:p>
                      <a:pPr>
                        <a:lnSpc>
                          <a:spcPct val="107000"/>
                        </a:lnSpc>
                        <a:spcAft>
                          <a:spcPts val="0"/>
                        </a:spcAft>
                      </a:pPr>
                      <a:r>
                        <a:rPr lang="es-CO" sz="1400" dirty="0">
                          <a:solidFill>
                            <a:schemeClr val="bg1"/>
                          </a:solidFill>
                          <a:effectLst/>
                        </a:rPr>
                        <a:t>Deberes y derechos de los estudiantes</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3</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2,8</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92,00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4,6</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tc>
                  <a:txBody>
                    <a:bodyPr/>
                    <a:lstStyle/>
                    <a:p>
                      <a:pPr algn="ctr">
                        <a:lnSpc>
                          <a:spcPct val="107000"/>
                        </a:lnSpc>
                        <a:spcAft>
                          <a:spcPts val="0"/>
                        </a:spcAft>
                      </a:pPr>
                      <a:r>
                        <a:rPr lang="es-CO" sz="1600" dirty="0">
                          <a:solidFill>
                            <a:schemeClr val="bg1"/>
                          </a:solidFill>
                          <a:effectLst/>
                        </a:rPr>
                        <a:t>4,4</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tc>
                  <a:txBody>
                    <a:bodyPr/>
                    <a:lstStyle/>
                    <a:p>
                      <a:pPr algn="ctr">
                        <a:lnSpc>
                          <a:spcPct val="107000"/>
                        </a:lnSpc>
                        <a:spcAft>
                          <a:spcPts val="0"/>
                        </a:spcAft>
                      </a:pPr>
                      <a:r>
                        <a:rPr lang="es-CO" sz="1600" b="1" dirty="0">
                          <a:solidFill>
                            <a:schemeClr val="bg1"/>
                          </a:solidFill>
                          <a:effectLst/>
                        </a:rPr>
                        <a:t>4,6</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extLst>
                  <a:ext uri="{0D108BD9-81ED-4DB2-BD59-A6C34878D82A}">
                    <a16:rowId xmlns:a16="http://schemas.microsoft.com/office/drawing/2014/main" val="2647156111"/>
                  </a:ext>
                </a:extLst>
              </a:tr>
              <a:tr h="697607">
                <a:tc vMerge="1">
                  <a:txBody>
                    <a:bodyPr/>
                    <a:lstStyle/>
                    <a:p>
                      <a:endParaRPr lang="es-CO"/>
                    </a:p>
                  </a:txBody>
                  <a:tcPr/>
                </a:tc>
                <a:tc>
                  <a:txBody>
                    <a:bodyPr/>
                    <a:lstStyle/>
                    <a:p>
                      <a:pPr>
                        <a:lnSpc>
                          <a:spcPct val="107000"/>
                        </a:lnSpc>
                        <a:spcAft>
                          <a:spcPts val="0"/>
                        </a:spcAft>
                      </a:pPr>
                      <a:r>
                        <a:rPr lang="es-CO" sz="1400" dirty="0">
                          <a:solidFill>
                            <a:schemeClr val="bg1"/>
                          </a:solidFill>
                          <a:effectLst/>
                        </a:rPr>
                        <a:t>Admisión y permanencia de estudiantes</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3</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2,8</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92,00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4,6</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tc>
                  <a:txBody>
                    <a:bodyPr/>
                    <a:lstStyle/>
                    <a:p>
                      <a:pPr algn="ctr">
                        <a:lnSpc>
                          <a:spcPct val="107000"/>
                        </a:lnSpc>
                        <a:spcAft>
                          <a:spcPts val="0"/>
                        </a:spcAft>
                      </a:pPr>
                      <a:r>
                        <a:rPr lang="es-CO" sz="1600" dirty="0">
                          <a:solidFill>
                            <a:schemeClr val="bg1"/>
                          </a:solidFill>
                          <a:effectLst/>
                        </a:rPr>
                        <a:t>4,4</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tc>
                  <a:txBody>
                    <a:bodyPr/>
                    <a:lstStyle/>
                    <a:p>
                      <a:pPr algn="ctr">
                        <a:lnSpc>
                          <a:spcPct val="107000"/>
                        </a:lnSpc>
                        <a:spcAft>
                          <a:spcPts val="0"/>
                        </a:spcAft>
                      </a:pPr>
                      <a:r>
                        <a:rPr lang="es-CO" sz="1600" b="1" dirty="0">
                          <a:solidFill>
                            <a:schemeClr val="bg1"/>
                          </a:solidFill>
                          <a:effectLst/>
                        </a:rPr>
                        <a:t>4,6</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extLst>
                  <a:ext uri="{0D108BD9-81ED-4DB2-BD59-A6C34878D82A}">
                    <a16:rowId xmlns:a16="http://schemas.microsoft.com/office/drawing/2014/main" val="508905415"/>
                  </a:ext>
                </a:extLst>
              </a:tr>
              <a:tr h="697607">
                <a:tc vMerge="1">
                  <a:txBody>
                    <a:bodyPr/>
                    <a:lstStyle/>
                    <a:p>
                      <a:endParaRPr lang="es-CO"/>
                    </a:p>
                  </a:txBody>
                  <a:tcPr/>
                </a:tc>
                <a:tc>
                  <a:txBody>
                    <a:bodyPr/>
                    <a:lstStyle/>
                    <a:p>
                      <a:pPr>
                        <a:lnSpc>
                          <a:spcPct val="107000"/>
                        </a:lnSpc>
                        <a:spcAft>
                          <a:spcPts val="0"/>
                        </a:spcAft>
                      </a:pPr>
                      <a:r>
                        <a:rPr lang="es-CO" sz="1400" dirty="0">
                          <a:solidFill>
                            <a:schemeClr val="bg1"/>
                          </a:solidFill>
                          <a:effectLst/>
                        </a:rPr>
                        <a:t>Sistema de estímulos y créditos para estudiantes</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4</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3,5</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88,00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dirty="0">
                          <a:solidFill>
                            <a:schemeClr val="bg1"/>
                          </a:solidFill>
                          <a:effectLst/>
                        </a:rPr>
                        <a:t>4,5</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tc>
                  <a:txBody>
                    <a:bodyPr/>
                    <a:lstStyle/>
                    <a:p>
                      <a:pPr algn="ctr">
                        <a:lnSpc>
                          <a:spcPct val="107000"/>
                        </a:lnSpc>
                        <a:spcAft>
                          <a:spcPts val="0"/>
                        </a:spcAft>
                      </a:pPr>
                      <a:r>
                        <a:rPr lang="es-CO" sz="1600" dirty="0">
                          <a:solidFill>
                            <a:schemeClr val="bg1"/>
                          </a:solidFill>
                          <a:effectLst/>
                        </a:rPr>
                        <a:t>4,1</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tc>
                  <a:txBody>
                    <a:bodyPr/>
                    <a:lstStyle/>
                    <a:p>
                      <a:pPr algn="ctr">
                        <a:lnSpc>
                          <a:spcPct val="107000"/>
                        </a:lnSpc>
                        <a:spcAft>
                          <a:spcPts val="0"/>
                        </a:spcAft>
                      </a:pPr>
                      <a:r>
                        <a:rPr lang="es-CO" sz="1600" b="1" dirty="0">
                          <a:solidFill>
                            <a:schemeClr val="bg1"/>
                          </a:solidFill>
                          <a:effectLst/>
                        </a:rPr>
                        <a:t>4,4</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extLst>
                  <a:ext uri="{0D108BD9-81ED-4DB2-BD59-A6C34878D82A}">
                    <a16:rowId xmlns:a16="http://schemas.microsoft.com/office/drawing/2014/main" val="2905514793"/>
                  </a:ext>
                </a:extLst>
              </a:tr>
              <a:tr h="683269">
                <a:tc gridSpan="2">
                  <a:txBody>
                    <a:bodyPr/>
                    <a:lstStyle/>
                    <a:p>
                      <a:pPr algn="ctr">
                        <a:lnSpc>
                          <a:spcPct val="107000"/>
                        </a:lnSpc>
                        <a:spcAft>
                          <a:spcPts val="0"/>
                        </a:spcAft>
                      </a:pPr>
                      <a:r>
                        <a:rPr lang="es-CO" sz="1600" b="1" i="1" dirty="0">
                          <a:solidFill>
                            <a:schemeClr val="tx2">
                              <a:lumMod val="50000"/>
                            </a:schemeClr>
                          </a:solidFill>
                          <a:effectLst/>
                        </a:rPr>
                        <a:t>Grado de cumplimiento y calificación del Factor 2</a:t>
                      </a:r>
                      <a:endParaRPr lang="es-CO"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92D050"/>
                    </a:solidFill>
                  </a:tcPr>
                </a:tc>
                <a:tc hMerge="1">
                  <a:txBody>
                    <a:bodyPr/>
                    <a:lstStyle/>
                    <a:p>
                      <a:endParaRPr lang="es-CO"/>
                    </a:p>
                  </a:txBody>
                  <a:tcPr/>
                </a:tc>
                <a:tc>
                  <a:txBody>
                    <a:bodyPr/>
                    <a:lstStyle/>
                    <a:p>
                      <a:pPr algn="ctr">
                        <a:lnSpc>
                          <a:spcPct val="107000"/>
                        </a:lnSpc>
                        <a:spcAft>
                          <a:spcPts val="0"/>
                        </a:spcAft>
                      </a:pPr>
                      <a:r>
                        <a:rPr lang="es-CO" sz="1600" b="1" dirty="0">
                          <a:solidFill>
                            <a:srgbClr val="92D050"/>
                          </a:solidFill>
                          <a:effectLst/>
                        </a:rPr>
                        <a:t>10</a:t>
                      </a:r>
                      <a:endParaRPr lang="es-CO" sz="1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b="1" dirty="0">
                          <a:solidFill>
                            <a:srgbClr val="92D050"/>
                          </a:solidFill>
                          <a:effectLst/>
                        </a:rPr>
                        <a:t>9,0</a:t>
                      </a:r>
                      <a:endParaRPr lang="es-CO" sz="1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a:txBody>
                    <a:bodyPr/>
                    <a:lstStyle/>
                    <a:p>
                      <a:pPr algn="ctr">
                        <a:lnSpc>
                          <a:spcPct val="107000"/>
                        </a:lnSpc>
                        <a:spcAft>
                          <a:spcPts val="0"/>
                        </a:spcAft>
                      </a:pPr>
                      <a:r>
                        <a:rPr lang="es-CO" sz="1600" b="1" dirty="0">
                          <a:solidFill>
                            <a:srgbClr val="92D050"/>
                          </a:solidFill>
                          <a:effectLst/>
                        </a:rPr>
                        <a:t>90,40</a:t>
                      </a:r>
                      <a:endParaRPr lang="es-CO" sz="1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noFill/>
                  </a:tcPr>
                </a:tc>
                <a:tc gridSpan="2">
                  <a:txBody>
                    <a:bodyPr/>
                    <a:lstStyle/>
                    <a:p>
                      <a:pPr algn="ctr">
                        <a:lnSpc>
                          <a:spcPct val="107000"/>
                        </a:lnSpc>
                        <a:spcAft>
                          <a:spcPts val="0"/>
                        </a:spcAft>
                      </a:pPr>
                      <a:r>
                        <a:rPr lang="es-CO" sz="1600" b="1" dirty="0">
                          <a:solidFill>
                            <a:srgbClr val="92D050"/>
                          </a:solidFill>
                          <a:effectLst/>
                        </a:rPr>
                        <a:t>Se cumple plenamente</a:t>
                      </a:r>
                      <a:endParaRPr lang="es-CO" sz="1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tc hMerge="1">
                  <a:txBody>
                    <a:bodyPr/>
                    <a:lstStyle/>
                    <a:p>
                      <a:endParaRPr lang="es-CO" dirty="0"/>
                    </a:p>
                  </a:txBody>
                  <a:tcPr/>
                </a:tc>
                <a:tc>
                  <a:txBody>
                    <a:bodyPr/>
                    <a:lstStyle/>
                    <a:p>
                      <a:pPr algn="ctr">
                        <a:lnSpc>
                          <a:spcPct val="107000"/>
                        </a:lnSpc>
                        <a:spcAft>
                          <a:spcPts val="0"/>
                        </a:spcAft>
                      </a:pPr>
                      <a:r>
                        <a:rPr lang="es-CO" sz="1600" b="1" dirty="0">
                          <a:solidFill>
                            <a:srgbClr val="92D050"/>
                          </a:solidFill>
                          <a:effectLst/>
                        </a:rPr>
                        <a:t>4,5</a:t>
                      </a:r>
                      <a:endParaRPr lang="es-CO" sz="1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5" marR="30095" marT="0" marB="0" anchor="ctr">
                    <a:solidFill>
                      <a:srgbClr val="0070C0"/>
                    </a:solidFill>
                  </a:tcPr>
                </a:tc>
                <a:extLst>
                  <a:ext uri="{0D108BD9-81ED-4DB2-BD59-A6C34878D82A}">
                    <a16:rowId xmlns:a16="http://schemas.microsoft.com/office/drawing/2014/main" val="2078797332"/>
                  </a:ext>
                </a:extLst>
              </a:tr>
            </a:tbl>
          </a:graphicData>
        </a:graphic>
      </p:graphicFrame>
      <p:sp>
        <p:nvSpPr>
          <p:cNvPr id="7" name="Flecha: hacia abajo 13">
            <a:extLst>
              <a:ext uri="{FF2B5EF4-FFF2-40B4-BE49-F238E27FC236}">
                <a16:creationId xmlns:a16="http://schemas.microsoft.com/office/drawing/2014/main" id="{00000000-0008-0000-0200-000010000000}"/>
              </a:ext>
            </a:extLst>
          </p:cNvPr>
          <p:cNvSpPr/>
          <p:nvPr/>
        </p:nvSpPr>
        <p:spPr>
          <a:xfrm rot="10800000">
            <a:off x="5280955" y="4786355"/>
            <a:ext cx="219194" cy="217778"/>
          </a:xfrm>
          <a:prstGeom prst="downArrow">
            <a:avLst/>
          </a:prstGeom>
          <a:solidFill>
            <a:schemeClr val="bg1"/>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0" name="Rectángulo 9">
            <a:extLst>
              <a:ext uri="{FF2B5EF4-FFF2-40B4-BE49-F238E27FC236}">
                <a16:creationId xmlns:a16="http://schemas.microsoft.com/office/drawing/2014/main" id="{0D34AC9A-8B49-4169-8B9D-14CBE8FBBA2E}"/>
              </a:ext>
            </a:extLst>
          </p:cNvPr>
          <p:cNvSpPr/>
          <p:nvPr/>
        </p:nvSpPr>
        <p:spPr>
          <a:xfrm>
            <a:off x="590459" y="684762"/>
            <a:ext cx="4977038" cy="400110"/>
          </a:xfrm>
          <a:prstGeom prst="rect">
            <a:avLst/>
          </a:prstGeom>
        </p:spPr>
        <p:txBody>
          <a:bodyPr wrap="square">
            <a:spAutoFit/>
          </a:bodyPr>
          <a:lstStyle/>
          <a:p>
            <a:r>
              <a:rPr lang="es-CO" sz="1400" i="1" dirty="0">
                <a:solidFill>
                  <a:schemeClr val="bg1"/>
                </a:solidFill>
                <a:latin typeface="Trebuchet MS" charset="0"/>
                <a:ea typeface="Trebuchet MS" charset="0"/>
                <a:cs typeface="Trebuchet MS" charset="0"/>
              </a:rPr>
              <a:t>Factor 2: </a:t>
            </a:r>
            <a:r>
              <a:rPr lang="es-CO" sz="2000" b="1" dirty="0">
                <a:solidFill>
                  <a:schemeClr val="bg1"/>
                </a:solidFill>
              </a:rPr>
              <a:t>Estudiantes</a:t>
            </a:r>
          </a:p>
        </p:txBody>
      </p:sp>
    </p:spTree>
    <p:extLst>
      <p:ext uri="{BB962C8B-B14F-4D97-AF65-F5344CB8AC3E}">
        <p14:creationId xmlns:p14="http://schemas.microsoft.com/office/powerpoint/2010/main" val="2666171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296937" y="1682721"/>
            <a:ext cx="7641158" cy="3077766"/>
          </a:xfrm>
          <a:prstGeom prst="rect">
            <a:avLst/>
          </a:prstGeom>
          <a:noFill/>
          <a:ln w="19050">
            <a:noFill/>
          </a:ln>
        </p:spPr>
        <p:txBody>
          <a:bodyPr wrap="square" rtlCol="0">
            <a:spAutoFit/>
          </a:bodyPr>
          <a:lstStyle/>
          <a:p>
            <a:pPr algn="ctr"/>
            <a:r>
              <a:rPr lang="es-CO" sz="1400" b="1" dirty="0">
                <a:solidFill>
                  <a:schemeClr val="bg1"/>
                </a:solidFill>
              </a:rPr>
              <a:t> </a:t>
            </a:r>
            <a:endParaRPr lang="es-CO" sz="1400" dirty="0">
              <a:solidFill>
                <a:schemeClr val="bg1"/>
              </a:solidFill>
            </a:endParaRPr>
          </a:p>
          <a:p>
            <a:pPr marL="179388" indent="-179388">
              <a:buFontTx/>
              <a:buChar char="-"/>
            </a:pPr>
            <a:r>
              <a:rPr lang="es-CO" b="1" dirty="0">
                <a:solidFill>
                  <a:srgbClr val="92D050"/>
                </a:solidFill>
              </a:rPr>
              <a:t>Consolidar políticas y actualizar la normatividad </a:t>
            </a:r>
            <a:r>
              <a:rPr lang="es-CO" dirty="0">
                <a:solidFill>
                  <a:schemeClr val="bg1"/>
                </a:solidFill>
              </a:rPr>
              <a:t>en torno a la </a:t>
            </a:r>
            <a:r>
              <a:rPr lang="es-CO" b="1" dirty="0">
                <a:solidFill>
                  <a:srgbClr val="92D050"/>
                </a:solidFill>
              </a:rPr>
              <a:t>educación inclusiva </a:t>
            </a:r>
            <a:r>
              <a:rPr lang="es-CO" dirty="0">
                <a:solidFill>
                  <a:schemeClr val="bg1"/>
                </a:solidFill>
              </a:rPr>
              <a:t>en los procesos de admisión, permanencia y graduación de sus estudiantes.</a:t>
            </a:r>
            <a:br>
              <a:rPr lang="es-CO" dirty="0">
                <a:solidFill>
                  <a:schemeClr val="bg1"/>
                </a:solidFill>
              </a:rPr>
            </a:br>
            <a:endParaRPr lang="es-CO" dirty="0">
              <a:solidFill>
                <a:schemeClr val="bg1"/>
              </a:solidFill>
            </a:endParaRPr>
          </a:p>
          <a:p>
            <a:pPr marL="179388" indent="-179388">
              <a:buFontTx/>
              <a:buChar char="-"/>
            </a:pPr>
            <a:r>
              <a:rPr lang="es-CO" b="1" dirty="0">
                <a:solidFill>
                  <a:srgbClr val="92D050"/>
                </a:solidFill>
              </a:rPr>
              <a:t>Incrementar el porcentaje de admisión inclusiva</a:t>
            </a:r>
            <a:r>
              <a:rPr lang="es-CO" dirty="0">
                <a:solidFill>
                  <a:srgbClr val="92D050"/>
                </a:solidFill>
              </a:rPr>
              <a:t> </a:t>
            </a:r>
            <a:r>
              <a:rPr lang="es-CO" dirty="0">
                <a:solidFill>
                  <a:schemeClr val="bg1"/>
                </a:solidFill>
              </a:rPr>
              <a:t>de 3,87% en 2014 a 8,40% en 2018 y se duplicó el número de estudiantes admitidos en condición de discapacidad.</a:t>
            </a:r>
          </a:p>
          <a:p>
            <a:pPr marL="179388" indent="-179388"/>
            <a:endParaRPr lang="es-CO" dirty="0">
              <a:solidFill>
                <a:schemeClr val="bg1"/>
              </a:solidFill>
            </a:endParaRPr>
          </a:p>
          <a:p>
            <a:pPr marL="179388" indent="-179388">
              <a:buFontTx/>
              <a:buChar char="-"/>
            </a:pPr>
            <a:r>
              <a:rPr lang="es-CO" b="1" dirty="0">
                <a:solidFill>
                  <a:srgbClr val="92D050"/>
                </a:solidFill>
              </a:rPr>
              <a:t>Afianzar la participación de los estudiantes en los órganos colegiados </a:t>
            </a:r>
            <a:r>
              <a:rPr lang="es-CO" dirty="0">
                <a:solidFill>
                  <a:schemeClr val="bg1"/>
                </a:solidFill>
              </a:rPr>
              <a:t>y en la construcción de políticas y normatividad institucional. </a:t>
            </a:r>
          </a:p>
        </p:txBody>
      </p:sp>
      <p:sp>
        <p:nvSpPr>
          <p:cNvPr id="2" name="Rectángulo 1">
            <a:extLst>
              <a:ext uri="{FF2B5EF4-FFF2-40B4-BE49-F238E27FC236}">
                <a16:creationId xmlns:a16="http://schemas.microsoft.com/office/drawing/2014/main" id="{EC90A31C-B105-4A90-8268-062B1D640198}"/>
              </a:ext>
            </a:extLst>
          </p:cNvPr>
          <p:cNvSpPr/>
          <p:nvPr/>
        </p:nvSpPr>
        <p:spPr>
          <a:xfrm>
            <a:off x="1296937" y="841079"/>
            <a:ext cx="2036134" cy="707886"/>
          </a:xfrm>
          <a:prstGeom prst="rect">
            <a:avLst/>
          </a:prstGeom>
        </p:spPr>
        <p:txBody>
          <a:bodyPr wrap="none">
            <a:spAutoFit/>
          </a:bodyPr>
          <a:lstStyle/>
          <a:p>
            <a:r>
              <a:rPr lang="es-CO" sz="2000" i="1" dirty="0">
                <a:solidFill>
                  <a:schemeClr val="bg1"/>
                </a:solidFill>
                <a:latin typeface="Trebuchet MS" charset="0"/>
                <a:ea typeface="Trebuchet MS" charset="0"/>
                <a:cs typeface="Trebuchet MS" charset="0"/>
              </a:rPr>
              <a:t>Logros Factor 2 </a:t>
            </a:r>
            <a:br>
              <a:rPr lang="es-CO" sz="2000" i="1" dirty="0">
                <a:solidFill>
                  <a:schemeClr val="bg1"/>
                </a:solidFill>
                <a:latin typeface="Trebuchet MS" charset="0"/>
                <a:ea typeface="Trebuchet MS" charset="0"/>
                <a:cs typeface="Trebuchet MS" charset="0"/>
              </a:rPr>
            </a:br>
            <a:r>
              <a:rPr lang="es-CO" sz="2000" b="1" dirty="0">
                <a:solidFill>
                  <a:schemeClr val="bg1"/>
                </a:solidFill>
              </a:rPr>
              <a:t>Estudiantes</a:t>
            </a:r>
          </a:p>
        </p:txBody>
      </p:sp>
    </p:spTree>
    <p:extLst>
      <p:ext uri="{BB962C8B-B14F-4D97-AF65-F5344CB8AC3E}">
        <p14:creationId xmlns:p14="http://schemas.microsoft.com/office/powerpoint/2010/main" val="1541307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9518" y="1160157"/>
            <a:ext cx="7634484" cy="3847207"/>
          </a:xfrm>
          <a:prstGeom prst="rect">
            <a:avLst/>
          </a:prstGeom>
          <a:noFill/>
          <a:ln w="19050">
            <a:noFill/>
          </a:ln>
        </p:spPr>
        <p:txBody>
          <a:bodyPr wrap="square" rtlCol="0">
            <a:spAutoFit/>
          </a:bodyPr>
          <a:lstStyle/>
          <a:p>
            <a:pPr marL="179388" indent="-179388">
              <a:buFontTx/>
              <a:buChar char="-"/>
            </a:pPr>
            <a:r>
              <a:rPr lang="es-CO" b="1" dirty="0">
                <a:solidFill>
                  <a:srgbClr val="92D050"/>
                </a:solidFill>
              </a:rPr>
              <a:t>Ampliar la cobertura de los apoyos económicos y reconocimientos:</a:t>
            </a:r>
            <a:r>
              <a:rPr lang="es-CO" dirty="0">
                <a:solidFill>
                  <a:srgbClr val="92D050"/>
                </a:solidFill>
              </a:rPr>
              <a:t> </a:t>
            </a:r>
            <a:r>
              <a:rPr lang="es-CO" dirty="0">
                <a:solidFill>
                  <a:schemeClr val="bg1"/>
                </a:solidFill>
              </a:rPr>
              <a:t>becas (687), matrículas de honor (345), monitorias (983 de investigación) y movilidad nacional e internacional (508 estudiantes), así como los estímulos al mérito académico (204 trabajos de grado o tesis meritorias y 55 tesis laureadas).</a:t>
            </a:r>
            <a:br>
              <a:rPr lang="es-CO" sz="1600" dirty="0">
                <a:solidFill>
                  <a:schemeClr val="bg1"/>
                </a:solidFill>
              </a:rPr>
            </a:br>
            <a:endParaRPr lang="es-CO" sz="1600" dirty="0">
              <a:solidFill>
                <a:schemeClr val="bg1"/>
              </a:solidFill>
            </a:endParaRPr>
          </a:p>
          <a:p>
            <a:pPr marL="179388" indent="-179388">
              <a:buFontTx/>
              <a:buChar char="-"/>
            </a:pPr>
            <a:r>
              <a:rPr lang="es-CO" b="1" dirty="0">
                <a:solidFill>
                  <a:srgbClr val="92D050"/>
                </a:solidFill>
              </a:rPr>
              <a:t>Disminuir la deserción anual</a:t>
            </a:r>
            <a:r>
              <a:rPr lang="es-CO" dirty="0">
                <a:solidFill>
                  <a:srgbClr val="92D050"/>
                </a:solidFill>
              </a:rPr>
              <a:t>: </a:t>
            </a:r>
            <a:r>
              <a:rPr lang="es-CO" dirty="0">
                <a:solidFill>
                  <a:schemeClr val="bg1"/>
                </a:solidFill>
              </a:rPr>
              <a:t>Se pasó de un 16,38% en la tasa promedio en 2014 a un 9,87% en 2018 y se incrementó la retención: de 83,63% a 90,14% en este mismo período.</a:t>
            </a:r>
          </a:p>
          <a:p>
            <a:pPr marL="179388" indent="-179388">
              <a:buFontTx/>
              <a:buChar char="-"/>
            </a:pPr>
            <a:endParaRPr lang="es-CO" sz="1600" dirty="0">
              <a:solidFill>
                <a:schemeClr val="bg1"/>
              </a:solidFill>
            </a:endParaRPr>
          </a:p>
          <a:p>
            <a:pPr marL="179388" indent="-179388">
              <a:buFontTx/>
              <a:buChar char="-"/>
            </a:pPr>
            <a:r>
              <a:rPr lang="es-CO" b="1" dirty="0">
                <a:solidFill>
                  <a:schemeClr val="bg1"/>
                </a:solidFill>
              </a:rPr>
              <a:t>Respecto a la tasa de deserción anual nacional</a:t>
            </a:r>
            <a:r>
              <a:rPr lang="es-CO" dirty="0">
                <a:solidFill>
                  <a:schemeClr val="bg1"/>
                </a:solidFill>
              </a:rPr>
              <a:t>, la UPN se ubica por debajo entre un 2,35% y 6,19%. 2018-2 es la diferencia más alta: la universidad tuvo una tasa de 9,61%, mientras que la tasa nacional fue del 15,80%.</a:t>
            </a:r>
          </a:p>
          <a:p>
            <a:pPr marL="179388" indent="-179388">
              <a:buFontTx/>
              <a:buChar char="-"/>
            </a:pPr>
            <a:endParaRPr lang="es-CO" sz="1200" dirty="0">
              <a:solidFill>
                <a:schemeClr val="bg1"/>
              </a:solidFill>
            </a:endParaRPr>
          </a:p>
        </p:txBody>
      </p:sp>
    </p:spTree>
    <p:extLst>
      <p:ext uri="{BB962C8B-B14F-4D97-AF65-F5344CB8AC3E}">
        <p14:creationId xmlns:p14="http://schemas.microsoft.com/office/powerpoint/2010/main" val="1179059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992" y="1547819"/>
            <a:ext cx="8198177" cy="3484713"/>
          </a:xfrm>
          <a:prstGeom prst="rect">
            <a:avLst/>
          </a:prstGeom>
        </p:spPr>
      </p:pic>
      <p:sp>
        <p:nvSpPr>
          <p:cNvPr id="7" name="Rectángulo 6">
            <a:extLst>
              <a:ext uri="{FF2B5EF4-FFF2-40B4-BE49-F238E27FC236}">
                <a16:creationId xmlns:a16="http://schemas.microsoft.com/office/drawing/2014/main" id="{5B21FB3C-2A39-479B-8A9F-5BF59101A008}"/>
              </a:ext>
            </a:extLst>
          </p:cNvPr>
          <p:cNvSpPr/>
          <p:nvPr/>
        </p:nvSpPr>
        <p:spPr>
          <a:xfrm>
            <a:off x="994132" y="984056"/>
            <a:ext cx="7874547" cy="400110"/>
          </a:xfrm>
          <a:prstGeom prst="rect">
            <a:avLst/>
          </a:prstGeom>
        </p:spPr>
        <p:txBody>
          <a:bodyPr wrap="square">
            <a:spAutoFit/>
          </a:bodyPr>
          <a:lstStyle/>
          <a:p>
            <a:r>
              <a:rPr lang="es-CO" sz="2000" b="1" dirty="0">
                <a:solidFill>
                  <a:schemeClr val="bg1"/>
                </a:solidFill>
              </a:rPr>
              <a:t>Tasa de deserci</a:t>
            </a:r>
            <a:r>
              <a:rPr lang="es-ES" sz="2000" b="1" dirty="0" err="1">
                <a:solidFill>
                  <a:schemeClr val="bg1"/>
                </a:solidFill>
              </a:rPr>
              <a:t>ón</a:t>
            </a:r>
            <a:r>
              <a:rPr lang="es-ES" sz="2000" b="1" dirty="0">
                <a:solidFill>
                  <a:schemeClr val="bg1"/>
                </a:solidFill>
              </a:rPr>
              <a:t> anual, agregado nacional vs. UPN, 2014-2018</a:t>
            </a:r>
            <a:endParaRPr lang="es-CO" sz="2000" b="1" dirty="0">
              <a:solidFill>
                <a:schemeClr val="bg1"/>
              </a:solidFill>
            </a:endParaRPr>
          </a:p>
        </p:txBody>
      </p:sp>
    </p:spTree>
    <p:extLst>
      <p:ext uri="{BB962C8B-B14F-4D97-AF65-F5344CB8AC3E}">
        <p14:creationId xmlns:p14="http://schemas.microsoft.com/office/powerpoint/2010/main" val="255670882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D92D46BE-3F61-4EAD-9C4A-1EEBE6CA854D}"/>
              </a:ext>
            </a:extLst>
          </p:cNvPr>
          <p:cNvGraphicFramePr>
            <a:graphicFrameLocks noGrp="1"/>
          </p:cNvGraphicFramePr>
          <p:nvPr>
            <p:extLst>
              <p:ext uri="{D42A27DB-BD31-4B8C-83A1-F6EECF244321}">
                <p14:modId xmlns:p14="http://schemas.microsoft.com/office/powerpoint/2010/main" val="3410809639"/>
              </p:ext>
            </p:extLst>
          </p:nvPr>
        </p:nvGraphicFramePr>
        <p:xfrm>
          <a:off x="590458" y="1144554"/>
          <a:ext cx="8444682" cy="3579329"/>
        </p:xfrm>
        <a:graphic>
          <a:graphicData uri="http://schemas.openxmlformats.org/drawingml/2006/table">
            <a:tbl>
              <a:tblPr firstRow="1" firstCol="1" bandRow="1">
                <a:tableStyleId>{5C22544A-7EE6-4342-B048-85BDC9FD1C3A}</a:tableStyleId>
              </a:tblPr>
              <a:tblGrid>
                <a:gridCol w="879126">
                  <a:extLst>
                    <a:ext uri="{9D8B030D-6E8A-4147-A177-3AD203B41FA5}">
                      <a16:colId xmlns:a16="http://schemas.microsoft.com/office/drawing/2014/main" val="84972349"/>
                    </a:ext>
                  </a:extLst>
                </a:gridCol>
                <a:gridCol w="1849286">
                  <a:extLst>
                    <a:ext uri="{9D8B030D-6E8A-4147-A177-3AD203B41FA5}">
                      <a16:colId xmlns:a16="http://schemas.microsoft.com/office/drawing/2014/main" val="4180349505"/>
                    </a:ext>
                  </a:extLst>
                </a:gridCol>
                <a:gridCol w="865651">
                  <a:extLst>
                    <a:ext uri="{9D8B030D-6E8A-4147-A177-3AD203B41FA5}">
                      <a16:colId xmlns:a16="http://schemas.microsoft.com/office/drawing/2014/main" val="4214713589"/>
                    </a:ext>
                  </a:extLst>
                </a:gridCol>
                <a:gridCol w="1007405">
                  <a:extLst>
                    <a:ext uri="{9D8B030D-6E8A-4147-A177-3AD203B41FA5}">
                      <a16:colId xmlns:a16="http://schemas.microsoft.com/office/drawing/2014/main" val="435753284"/>
                    </a:ext>
                  </a:extLst>
                </a:gridCol>
                <a:gridCol w="1007405">
                  <a:extLst>
                    <a:ext uri="{9D8B030D-6E8A-4147-A177-3AD203B41FA5}">
                      <a16:colId xmlns:a16="http://schemas.microsoft.com/office/drawing/2014/main" val="3986974508"/>
                    </a:ext>
                  </a:extLst>
                </a:gridCol>
                <a:gridCol w="1176279">
                  <a:extLst>
                    <a:ext uri="{9D8B030D-6E8A-4147-A177-3AD203B41FA5}">
                      <a16:colId xmlns:a16="http://schemas.microsoft.com/office/drawing/2014/main" val="1715750441"/>
                    </a:ext>
                  </a:extLst>
                </a:gridCol>
                <a:gridCol w="990122">
                  <a:extLst>
                    <a:ext uri="{9D8B030D-6E8A-4147-A177-3AD203B41FA5}">
                      <a16:colId xmlns:a16="http://schemas.microsoft.com/office/drawing/2014/main" val="4121158582"/>
                    </a:ext>
                  </a:extLst>
                </a:gridCol>
                <a:gridCol w="669408">
                  <a:extLst>
                    <a:ext uri="{9D8B030D-6E8A-4147-A177-3AD203B41FA5}">
                      <a16:colId xmlns:a16="http://schemas.microsoft.com/office/drawing/2014/main" val="2399675103"/>
                    </a:ext>
                  </a:extLst>
                </a:gridCol>
              </a:tblGrid>
              <a:tr h="385118">
                <a:tc rowSpan="2">
                  <a:txBody>
                    <a:bodyPr/>
                    <a:lstStyle/>
                    <a:p>
                      <a:pPr algn="ctr">
                        <a:lnSpc>
                          <a:spcPct val="107000"/>
                        </a:lnSpc>
                        <a:spcAft>
                          <a:spcPts val="0"/>
                        </a:spcAft>
                      </a:pPr>
                      <a:r>
                        <a:rPr lang="es-CO" sz="1100" b="1" dirty="0">
                          <a:effectLst/>
                          <a:latin typeface="Trebuchet MS" charset="0"/>
                          <a:ea typeface="Trebuchet MS" charset="0"/>
                          <a:cs typeface="Trebuchet MS" charset="0"/>
                        </a:rPr>
                        <a:t>Ponderación del Factor</a:t>
                      </a:r>
                    </a:p>
                  </a:txBody>
                  <a:tcPr marL="23275" marR="23275" marT="0" marB="0" anchor="ctr">
                    <a:solidFill>
                      <a:schemeClr val="tx2">
                        <a:lumMod val="75000"/>
                      </a:schemeClr>
                    </a:solidFill>
                  </a:tcPr>
                </a:tc>
                <a:tc rowSpan="2">
                  <a:txBody>
                    <a:bodyPr/>
                    <a:lstStyle/>
                    <a:p>
                      <a:pPr algn="ctr">
                        <a:lnSpc>
                          <a:spcPct val="107000"/>
                        </a:lnSpc>
                        <a:spcAft>
                          <a:spcPts val="0"/>
                        </a:spcAft>
                      </a:pPr>
                      <a:r>
                        <a:rPr lang="es-CO" sz="1100" b="1" dirty="0">
                          <a:effectLst/>
                          <a:latin typeface="Trebuchet MS" charset="0"/>
                          <a:ea typeface="Trebuchet MS" charset="0"/>
                          <a:cs typeface="Trebuchet MS" charset="0"/>
                        </a:rPr>
                        <a:t>Característica</a:t>
                      </a:r>
                    </a:p>
                  </a:txBody>
                  <a:tcPr marL="23275" marR="23275" marT="0" marB="0" anchor="ctr">
                    <a:solidFill>
                      <a:schemeClr val="tx2">
                        <a:lumMod val="75000"/>
                      </a:schemeClr>
                    </a:solidFill>
                  </a:tcPr>
                </a:tc>
                <a:tc gridSpan="2">
                  <a:txBody>
                    <a:bodyPr/>
                    <a:lstStyle/>
                    <a:p>
                      <a:pPr algn="ctr">
                        <a:lnSpc>
                          <a:spcPct val="107000"/>
                        </a:lnSpc>
                        <a:spcAft>
                          <a:spcPts val="0"/>
                        </a:spcAft>
                      </a:pPr>
                      <a:r>
                        <a:rPr lang="es-CO" sz="1100" b="1" dirty="0">
                          <a:effectLst/>
                          <a:latin typeface="Trebuchet MS" charset="0"/>
                          <a:ea typeface="Trebuchet MS" charset="0"/>
                          <a:cs typeface="Trebuchet MS" charset="0"/>
                        </a:rPr>
                        <a:t>% Ponderado Característica</a:t>
                      </a:r>
                    </a:p>
                  </a:txBody>
                  <a:tcPr marL="23275" marR="23275"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Cumplimiento</a:t>
                      </a:r>
                    </a:p>
                  </a:txBody>
                  <a:tcPr marL="23275" marR="23275" marT="0" marB="0" anchor="ctr">
                    <a:solidFill>
                      <a:schemeClr val="tx2">
                        <a:lumMod val="75000"/>
                      </a:schemeClr>
                    </a:solidFill>
                  </a:tcPr>
                </a:tc>
                <a:tc gridSpan="2">
                  <a:txBody>
                    <a:bodyPr/>
                    <a:lstStyle/>
                    <a:p>
                      <a:pPr algn="ctr">
                        <a:lnSpc>
                          <a:spcPct val="107000"/>
                        </a:lnSpc>
                        <a:spcAft>
                          <a:spcPts val="0"/>
                        </a:spcAft>
                      </a:pPr>
                      <a:r>
                        <a:rPr lang="es-CO" sz="1100" b="1" dirty="0">
                          <a:effectLst/>
                          <a:latin typeface="Trebuchet MS" charset="0"/>
                          <a:ea typeface="Trebuchet MS" charset="0"/>
                          <a:cs typeface="Trebuchet MS" charset="0"/>
                        </a:rPr>
                        <a:t>Calificación por tipo de fuente</a:t>
                      </a:r>
                    </a:p>
                  </a:txBody>
                  <a:tcPr marL="23275" marR="23275"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effectLst/>
                          <a:latin typeface="Trebuchet MS" charset="0"/>
                          <a:ea typeface="Trebuchet MS" charset="0"/>
                          <a:cs typeface="Trebuchet MS" charset="0"/>
                        </a:rPr>
                        <a:t>Total</a:t>
                      </a:r>
                    </a:p>
                  </a:txBody>
                  <a:tcPr marL="23275" marR="23275" marT="0" marB="0" anchor="ctr">
                    <a:solidFill>
                      <a:schemeClr val="tx2">
                        <a:lumMod val="75000"/>
                      </a:schemeClr>
                    </a:solidFill>
                  </a:tcPr>
                </a:tc>
                <a:extLst>
                  <a:ext uri="{0D108BD9-81ED-4DB2-BD59-A6C34878D82A}">
                    <a16:rowId xmlns:a16="http://schemas.microsoft.com/office/drawing/2014/main" val="1772308339"/>
                  </a:ext>
                </a:extLst>
              </a:tr>
              <a:tr h="357022">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Asignado</a:t>
                      </a:r>
                    </a:p>
                  </a:txBody>
                  <a:tcPr marL="23275" marR="23275"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Alcanzado</a:t>
                      </a:r>
                    </a:p>
                  </a:txBody>
                  <a:tcPr marL="23275" marR="23275" marT="0" marB="0" anchor="ctr">
                    <a:solidFill>
                      <a:schemeClr val="tx2">
                        <a:lumMod val="75000"/>
                      </a:schemeClr>
                    </a:solidFill>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Documental</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80%</a:t>
                      </a:r>
                    </a:p>
                  </a:txBody>
                  <a:tcPr marL="23275" marR="23275" marT="0" marB="0" anchor="ctr">
                    <a:solidFill>
                      <a:schemeClr val="tx2">
                        <a:lumMod val="75000"/>
                      </a:schemeClr>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s-CO" sz="1100" b="1" dirty="0">
                          <a:solidFill>
                            <a:schemeClr val="bg1"/>
                          </a:solidFill>
                          <a:effectLst/>
                          <a:latin typeface="Trebuchet MS" charset="0"/>
                          <a:ea typeface="Trebuchet MS" charset="0"/>
                          <a:cs typeface="Trebuchet MS" charset="0"/>
                        </a:rPr>
                        <a:t>Percepción</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20%</a:t>
                      </a:r>
                    </a:p>
                  </a:txBody>
                  <a:tcPr marL="23275" marR="23275" marT="0" marB="0" anchor="ctr">
                    <a:solidFill>
                      <a:schemeClr val="tx2">
                        <a:lumMod val="75000"/>
                      </a:schemeClr>
                    </a:solidFill>
                  </a:tcPr>
                </a:tc>
                <a:tc vMerge="1">
                  <a:txBody>
                    <a:bodyPr/>
                    <a:lstStyle/>
                    <a:p>
                      <a:endParaRPr lang="es-CO"/>
                    </a:p>
                  </a:txBody>
                  <a:tcPr/>
                </a:tc>
                <a:extLst>
                  <a:ext uri="{0D108BD9-81ED-4DB2-BD59-A6C34878D82A}">
                    <a16:rowId xmlns:a16="http://schemas.microsoft.com/office/drawing/2014/main" val="2218417124"/>
                  </a:ext>
                </a:extLst>
              </a:tr>
              <a:tr h="449221">
                <a:tc rowSpan="5">
                  <a:txBody>
                    <a:bodyPr/>
                    <a:lstStyle/>
                    <a:p>
                      <a:pPr algn="ctr">
                        <a:lnSpc>
                          <a:spcPct val="107000"/>
                        </a:lnSpc>
                        <a:spcAft>
                          <a:spcPts val="0"/>
                        </a:spcAft>
                      </a:pPr>
                      <a:r>
                        <a:rPr lang="es-CO" sz="1400" dirty="0">
                          <a:solidFill>
                            <a:schemeClr val="tx2">
                              <a:lumMod val="50000"/>
                            </a:schemeClr>
                          </a:solidFill>
                          <a:effectLst/>
                        </a:rPr>
                        <a:t>10</a:t>
                      </a:r>
                      <a:endParaRPr lang="es-CO" sz="12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FFC000"/>
                    </a:solidFill>
                  </a:tcPr>
                </a:tc>
                <a:tc>
                  <a:txBody>
                    <a:bodyPr/>
                    <a:lstStyle/>
                    <a:p>
                      <a:pPr>
                        <a:lnSpc>
                          <a:spcPct val="107000"/>
                        </a:lnSpc>
                        <a:spcAft>
                          <a:spcPts val="0"/>
                        </a:spcAft>
                      </a:pPr>
                      <a:r>
                        <a:rPr lang="es-CO" sz="1400" dirty="0">
                          <a:solidFill>
                            <a:schemeClr val="bg1"/>
                          </a:solidFill>
                          <a:effectLst/>
                        </a:rPr>
                        <a:t>Deberes y derechos del profesorado</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2</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1,8</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92,00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4,6</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dirty="0">
                          <a:solidFill>
                            <a:schemeClr val="bg1"/>
                          </a:solidFill>
                          <a:effectLst/>
                        </a:rPr>
                        <a:t>4,4</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dirty="0">
                          <a:solidFill>
                            <a:schemeClr val="bg1"/>
                          </a:solidFill>
                          <a:effectLst/>
                        </a:rPr>
                        <a:t>4,6</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extLst>
                  <a:ext uri="{0D108BD9-81ED-4DB2-BD59-A6C34878D82A}">
                    <a16:rowId xmlns:a16="http://schemas.microsoft.com/office/drawing/2014/main" val="4124874312"/>
                  </a:ext>
                </a:extLst>
              </a:tr>
              <a:tr h="299123">
                <a:tc vMerge="1">
                  <a:txBody>
                    <a:bodyPr/>
                    <a:lstStyle/>
                    <a:p>
                      <a:endParaRPr lang="es-CO"/>
                    </a:p>
                  </a:txBody>
                  <a:tcPr/>
                </a:tc>
                <a:tc>
                  <a:txBody>
                    <a:bodyPr/>
                    <a:lstStyle/>
                    <a:p>
                      <a:pPr>
                        <a:lnSpc>
                          <a:spcPct val="107000"/>
                        </a:lnSpc>
                        <a:spcAft>
                          <a:spcPts val="0"/>
                        </a:spcAft>
                      </a:pPr>
                      <a:r>
                        <a:rPr lang="es-CO" sz="1400" dirty="0">
                          <a:solidFill>
                            <a:schemeClr val="bg1"/>
                          </a:solidFill>
                          <a:effectLst/>
                        </a:rPr>
                        <a:t>Planta profesoral</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2</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1,8</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90,00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4,6</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dirty="0">
                          <a:solidFill>
                            <a:schemeClr val="bg1"/>
                          </a:solidFill>
                          <a:effectLst/>
                        </a:rPr>
                        <a:t>4,2</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dirty="0">
                          <a:solidFill>
                            <a:schemeClr val="bg1"/>
                          </a:solidFill>
                          <a:effectLst/>
                        </a:rPr>
                        <a:t>4,5</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extLst>
                  <a:ext uri="{0D108BD9-81ED-4DB2-BD59-A6C34878D82A}">
                    <a16:rowId xmlns:a16="http://schemas.microsoft.com/office/drawing/2014/main" val="1548370959"/>
                  </a:ext>
                </a:extLst>
              </a:tr>
              <a:tr h="299123">
                <a:tc vMerge="1">
                  <a:txBody>
                    <a:bodyPr/>
                    <a:lstStyle/>
                    <a:p>
                      <a:endParaRPr lang="es-CO"/>
                    </a:p>
                  </a:txBody>
                  <a:tcPr/>
                </a:tc>
                <a:tc>
                  <a:txBody>
                    <a:bodyPr/>
                    <a:lstStyle/>
                    <a:p>
                      <a:pPr>
                        <a:lnSpc>
                          <a:spcPct val="107000"/>
                        </a:lnSpc>
                        <a:spcAft>
                          <a:spcPts val="0"/>
                        </a:spcAft>
                      </a:pPr>
                      <a:r>
                        <a:rPr lang="es-CO" sz="1400" dirty="0">
                          <a:solidFill>
                            <a:schemeClr val="bg1"/>
                          </a:solidFill>
                          <a:effectLst/>
                        </a:rPr>
                        <a:t>Carrera docente</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2</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1,9</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94,00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4,8</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dirty="0">
                          <a:solidFill>
                            <a:schemeClr val="bg1"/>
                          </a:solidFill>
                          <a:effectLst/>
                        </a:rPr>
                        <a:t>4,4</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dirty="0">
                          <a:solidFill>
                            <a:schemeClr val="bg1"/>
                          </a:solidFill>
                          <a:effectLst/>
                        </a:rPr>
                        <a:t>4,7</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extLst>
                  <a:ext uri="{0D108BD9-81ED-4DB2-BD59-A6C34878D82A}">
                    <a16:rowId xmlns:a16="http://schemas.microsoft.com/office/drawing/2014/main" val="1147878210"/>
                  </a:ext>
                </a:extLst>
              </a:tr>
              <a:tr h="299123">
                <a:tc vMerge="1">
                  <a:txBody>
                    <a:bodyPr/>
                    <a:lstStyle/>
                    <a:p>
                      <a:endParaRPr lang="es-CO"/>
                    </a:p>
                  </a:txBody>
                  <a:tcPr/>
                </a:tc>
                <a:tc>
                  <a:txBody>
                    <a:bodyPr/>
                    <a:lstStyle/>
                    <a:p>
                      <a:pPr>
                        <a:lnSpc>
                          <a:spcPct val="107000"/>
                        </a:lnSpc>
                        <a:spcAft>
                          <a:spcPts val="0"/>
                        </a:spcAft>
                      </a:pPr>
                      <a:r>
                        <a:rPr lang="es-CO" sz="1400" dirty="0">
                          <a:solidFill>
                            <a:schemeClr val="bg1"/>
                          </a:solidFill>
                          <a:effectLst/>
                        </a:rPr>
                        <a:t>Desarrollo profesoral</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2</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1,7</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86,00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4,4</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dirty="0">
                          <a:solidFill>
                            <a:schemeClr val="bg1"/>
                          </a:solidFill>
                          <a:effectLst/>
                        </a:rPr>
                        <a:t>3,9</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dirty="0">
                          <a:solidFill>
                            <a:schemeClr val="bg1"/>
                          </a:solidFill>
                          <a:effectLst/>
                        </a:rPr>
                        <a:t>4,3</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extLst>
                  <a:ext uri="{0D108BD9-81ED-4DB2-BD59-A6C34878D82A}">
                    <a16:rowId xmlns:a16="http://schemas.microsoft.com/office/drawing/2014/main" val="1133129202"/>
                  </a:ext>
                </a:extLst>
              </a:tr>
              <a:tr h="565467">
                <a:tc vMerge="1">
                  <a:txBody>
                    <a:bodyPr/>
                    <a:lstStyle/>
                    <a:p>
                      <a:endParaRPr lang="es-CO"/>
                    </a:p>
                  </a:txBody>
                  <a:tcPr/>
                </a:tc>
                <a:tc>
                  <a:txBody>
                    <a:bodyPr/>
                    <a:lstStyle/>
                    <a:p>
                      <a:pPr>
                        <a:lnSpc>
                          <a:spcPct val="107000"/>
                        </a:lnSpc>
                        <a:spcAft>
                          <a:spcPts val="0"/>
                        </a:spcAft>
                      </a:pPr>
                      <a:r>
                        <a:rPr lang="es-CO" sz="1400" dirty="0">
                          <a:solidFill>
                            <a:schemeClr val="bg1"/>
                          </a:solidFill>
                          <a:effectLst/>
                        </a:rPr>
                        <a:t>Interacción académica de los profesores</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2</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1,7</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86,00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4,3</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dirty="0">
                          <a:solidFill>
                            <a:schemeClr val="bg1"/>
                          </a:solidFill>
                          <a:effectLst/>
                        </a:rPr>
                        <a:t>4,1</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dirty="0">
                          <a:solidFill>
                            <a:schemeClr val="bg1"/>
                          </a:solidFill>
                          <a:effectLst/>
                        </a:rPr>
                        <a:t>4,3</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extLst>
                  <a:ext uri="{0D108BD9-81ED-4DB2-BD59-A6C34878D82A}">
                    <a16:rowId xmlns:a16="http://schemas.microsoft.com/office/drawing/2014/main" val="4096464833"/>
                  </a:ext>
                </a:extLst>
              </a:tr>
              <a:tr h="925132">
                <a:tc gridSpan="2">
                  <a:txBody>
                    <a:bodyPr/>
                    <a:lstStyle/>
                    <a:p>
                      <a:pPr algn="ctr">
                        <a:lnSpc>
                          <a:spcPct val="107000"/>
                        </a:lnSpc>
                        <a:spcAft>
                          <a:spcPts val="0"/>
                        </a:spcAft>
                      </a:pPr>
                      <a:r>
                        <a:rPr lang="es-CO" sz="1600" b="1" i="1" dirty="0">
                          <a:solidFill>
                            <a:schemeClr val="tx2">
                              <a:lumMod val="50000"/>
                            </a:schemeClr>
                          </a:solidFill>
                          <a:effectLst/>
                        </a:rPr>
                        <a:t>Grado de cumplimiento y calificación Factor 3</a:t>
                      </a:r>
                      <a:endParaRPr lang="es-CO"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FFC000"/>
                    </a:solidFill>
                  </a:tcPr>
                </a:tc>
                <a:tc hMerge="1">
                  <a:txBody>
                    <a:bodyPr/>
                    <a:lstStyle/>
                    <a:p>
                      <a:endParaRPr lang="es-CO"/>
                    </a:p>
                  </a:txBody>
                  <a:tcPr/>
                </a:tc>
                <a:tc>
                  <a:txBody>
                    <a:bodyPr/>
                    <a:lstStyle/>
                    <a:p>
                      <a:pPr algn="ctr">
                        <a:lnSpc>
                          <a:spcPct val="107000"/>
                        </a:lnSpc>
                        <a:spcAft>
                          <a:spcPts val="0"/>
                        </a:spcAft>
                      </a:pPr>
                      <a:r>
                        <a:rPr lang="es-CO" sz="1600" b="1" dirty="0">
                          <a:solidFill>
                            <a:srgbClr val="FFC000"/>
                          </a:solidFill>
                          <a:effectLst/>
                        </a:rPr>
                        <a:t>10</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b="1" dirty="0">
                          <a:solidFill>
                            <a:srgbClr val="FFC000"/>
                          </a:solidFill>
                          <a:effectLst/>
                        </a:rPr>
                        <a:t>9,0</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b="1" dirty="0">
                          <a:solidFill>
                            <a:srgbClr val="FFC000"/>
                          </a:solidFill>
                          <a:effectLst/>
                        </a:rPr>
                        <a:t>89,60%</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gridSpan="2">
                  <a:txBody>
                    <a:bodyPr/>
                    <a:lstStyle/>
                    <a:p>
                      <a:pPr algn="ctr">
                        <a:lnSpc>
                          <a:spcPct val="107000"/>
                        </a:lnSpc>
                        <a:spcAft>
                          <a:spcPts val="0"/>
                        </a:spcAft>
                      </a:pPr>
                      <a:r>
                        <a:rPr lang="es-CO" sz="1600" b="1" dirty="0">
                          <a:solidFill>
                            <a:srgbClr val="FFC000"/>
                          </a:solidFill>
                          <a:effectLst/>
                        </a:rPr>
                        <a:t>Se cumple plenamente</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hMerge="1">
                  <a:txBody>
                    <a:bodyPr/>
                    <a:lstStyle/>
                    <a:p>
                      <a:endParaRPr lang="es-CO"/>
                    </a:p>
                  </a:txBody>
                  <a:tcPr/>
                </a:tc>
                <a:tc>
                  <a:txBody>
                    <a:bodyPr/>
                    <a:lstStyle/>
                    <a:p>
                      <a:pPr algn="ctr">
                        <a:lnSpc>
                          <a:spcPct val="107000"/>
                        </a:lnSpc>
                        <a:spcAft>
                          <a:spcPts val="0"/>
                        </a:spcAft>
                      </a:pPr>
                      <a:r>
                        <a:rPr lang="es-CO" sz="1600" b="1" dirty="0">
                          <a:solidFill>
                            <a:srgbClr val="FFC000"/>
                          </a:solidFill>
                          <a:effectLst/>
                        </a:rPr>
                        <a:t>4,5</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extLst>
                  <a:ext uri="{0D108BD9-81ED-4DB2-BD59-A6C34878D82A}">
                    <a16:rowId xmlns:a16="http://schemas.microsoft.com/office/drawing/2014/main" val="2168896652"/>
                  </a:ext>
                </a:extLst>
              </a:tr>
            </a:tbl>
          </a:graphicData>
        </a:graphic>
      </p:graphicFrame>
      <p:sp>
        <p:nvSpPr>
          <p:cNvPr id="9" name="Rectángulo: esquinas redondeadas 8">
            <a:extLst>
              <a:ext uri="{FF2B5EF4-FFF2-40B4-BE49-F238E27FC236}">
                <a16:creationId xmlns:a16="http://schemas.microsoft.com/office/drawing/2014/main" id="{88648967-63DE-4707-B77E-72D594B5F0C2}"/>
              </a:ext>
            </a:extLst>
          </p:cNvPr>
          <p:cNvSpPr/>
          <p:nvPr/>
        </p:nvSpPr>
        <p:spPr>
          <a:xfrm>
            <a:off x="5567497" y="4793692"/>
            <a:ext cx="719965" cy="27622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600" b="1" dirty="0">
                <a:solidFill>
                  <a:schemeClr val="tx1"/>
                </a:solidFill>
              </a:rPr>
              <a:t>6,97%</a:t>
            </a:r>
          </a:p>
        </p:txBody>
      </p:sp>
      <p:sp>
        <p:nvSpPr>
          <p:cNvPr id="7" name="Flecha: hacia abajo 13">
            <a:extLst>
              <a:ext uri="{FF2B5EF4-FFF2-40B4-BE49-F238E27FC236}">
                <a16:creationId xmlns:a16="http://schemas.microsoft.com/office/drawing/2014/main" id="{00000000-0008-0000-0200-000010000000}"/>
              </a:ext>
            </a:extLst>
          </p:cNvPr>
          <p:cNvSpPr/>
          <p:nvPr/>
        </p:nvSpPr>
        <p:spPr>
          <a:xfrm rot="10800000">
            <a:off x="5289048" y="4814045"/>
            <a:ext cx="219194" cy="217778"/>
          </a:xfrm>
          <a:prstGeom prst="downArrow">
            <a:avLst/>
          </a:prstGeom>
          <a:solidFill>
            <a:schemeClr val="bg1"/>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8" name="Rectángulo 7">
            <a:extLst>
              <a:ext uri="{FF2B5EF4-FFF2-40B4-BE49-F238E27FC236}">
                <a16:creationId xmlns:a16="http://schemas.microsoft.com/office/drawing/2014/main" id="{0D34AC9A-8B49-4169-8B9D-14CBE8FBBA2E}"/>
              </a:ext>
            </a:extLst>
          </p:cNvPr>
          <p:cNvSpPr/>
          <p:nvPr/>
        </p:nvSpPr>
        <p:spPr>
          <a:xfrm>
            <a:off x="590459" y="684762"/>
            <a:ext cx="4977038" cy="400110"/>
          </a:xfrm>
          <a:prstGeom prst="rect">
            <a:avLst/>
          </a:prstGeom>
        </p:spPr>
        <p:txBody>
          <a:bodyPr wrap="square">
            <a:spAutoFit/>
          </a:bodyPr>
          <a:lstStyle/>
          <a:p>
            <a:r>
              <a:rPr lang="es-CO" sz="1400" i="1" dirty="0">
                <a:solidFill>
                  <a:schemeClr val="bg1"/>
                </a:solidFill>
                <a:latin typeface="Trebuchet MS" charset="0"/>
                <a:ea typeface="Trebuchet MS" charset="0"/>
                <a:cs typeface="Trebuchet MS" charset="0"/>
              </a:rPr>
              <a:t>Factor 3: </a:t>
            </a:r>
            <a:r>
              <a:rPr lang="es-CO" sz="2000" b="1" dirty="0">
                <a:solidFill>
                  <a:schemeClr val="bg1"/>
                </a:solidFill>
              </a:rPr>
              <a:t>Profesores</a:t>
            </a:r>
          </a:p>
        </p:txBody>
      </p:sp>
    </p:spTree>
    <p:extLst>
      <p:ext uri="{BB962C8B-B14F-4D97-AF65-F5344CB8AC3E}">
        <p14:creationId xmlns:p14="http://schemas.microsoft.com/office/powerpoint/2010/main" val="2194545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30475" y="1466821"/>
            <a:ext cx="7946547" cy="3323987"/>
          </a:xfrm>
          <a:prstGeom prst="rect">
            <a:avLst/>
          </a:prstGeom>
          <a:noFill/>
          <a:ln w="19050">
            <a:noFill/>
          </a:ln>
        </p:spPr>
        <p:txBody>
          <a:bodyPr wrap="square" rtlCol="0">
            <a:spAutoFit/>
          </a:bodyPr>
          <a:lstStyle/>
          <a:p>
            <a:pPr algn="ctr"/>
            <a:endParaRPr lang="es-CO" sz="1600" dirty="0">
              <a:solidFill>
                <a:schemeClr val="bg1"/>
              </a:solidFill>
            </a:endParaRPr>
          </a:p>
          <a:p>
            <a:pPr marL="179388" indent="-179388">
              <a:buFontTx/>
              <a:buChar char="-"/>
            </a:pPr>
            <a:r>
              <a:rPr lang="es-CO" b="1" dirty="0">
                <a:solidFill>
                  <a:srgbClr val="FFC000"/>
                </a:solidFill>
              </a:rPr>
              <a:t>Garantizar la implementación transparente del estatuto docente.</a:t>
            </a:r>
            <a:br>
              <a:rPr lang="es-CO" sz="1600" b="1" dirty="0">
                <a:solidFill>
                  <a:srgbClr val="FFC000"/>
                </a:solidFill>
              </a:rPr>
            </a:br>
            <a:endParaRPr lang="es-CO" sz="1600" b="1" dirty="0">
              <a:solidFill>
                <a:srgbClr val="FFC000"/>
              </a:solidFill>
            </a:endParaRPr>
          </a:p>
          <a:p>
            <a:pPr marL="179388" indent="-179388">
              <a:buFontTx/>
              <a:buChar char="-"/>
            </a:pPr>
            <a:r>
              <a:rPr lang="es-CO" b="1" dirty="0">
                <a:solidFill>
                  <a:srgbClr val="FFC000"/>
                </a:solidFill>
              </a:rPr>
              <a:t>Ampliar la participación de los profesores ocasionales y catedráticos </a:t>
            </a:r>
            <a:r>
              <a:rPr lang="es-CO" dirty="0">
                <a:solidFill>
                  <a:schemeClr val="bg1"/>
                </a:solidFill>
              </a:rPr>
              <a:t>en órganos e instancias de decisión institucionales a partir de la actualización normativa</a:t>
            </a:r>
            <a:r>
              <a:rPr lang="es-CO" sz="1600" dirty="0">
                <a:solidFill>
                  <a:schemeClr val="bg1"/>
                </a:solidFill>
              </a:rPr>
              <a:t>.</a:t>
            </a:r>
            <a:br>
              <a:rPr lang="es-CO" sz="1600" dirty="0">
                <a:solidFill>
                  <a:schemeClr val="bg1"/>
                </a:solidFill>
              </a:rPr>
            </a:br>
            <a:endParaRPr lang="es-CO" sz="1600" dirty="0">
              <a:solidFill>
                <a:schemeClr val="bg1"/>
              </a:solidFill>
            </a:endParaRPr>
          </a:p>
          <a:p>
            <a:pPr marL="179388" indent="-179388">
              <a:buFontTx/>
              <a:buChar char="-"/>
            </a:pPr>
            <a:r>
              <a:rPr lang="es-CO" b="1" dirty="0">
                <a:solidFill>
                  <a:srgbClr val="FFC000"/>
                </a:solidFill>
              </a:rPr>
              <a:t>Aumentar el número de profesores con un mayor tiempo de dedicación a la Universidad</a:t>
            </a:r>
            <a:r>
              <a:rPr lang="es-CO" dirty="0">
                <a:solidFill>
                  <a:schemeClr val="bg1"/>
                </a:solidFill>
              </a:rPr>
              <a:t>: de 18% de profesores de planta (TC y MT), se aumentó al 20%; de 31% de profesores ocasionales se pasó a 40%, a partir de la disminución del porcentaje de catedráticos (del 51% al 40%). Además, se pasó de 477 profesores de TC completo equivalente a 513. </a:t>
            </a:r>
            <a:r>
              <a:rPr lang="es-CO" b="1" dirty="0">
                <a:solidFill>
                  <a:schemeClr val="bg1"/>
                </a:solidFill>
              </a:rPr>
              <a:t>En 2016 se vincularon a la planta 20 nuevos profesores.</a:t>
            </a:r>
            <a:endParaRPr lang="es-CO" dirty="0">
              <a:solidFill>
                <a:schemeClr val="bg1"/>
              </a:solidFill>
            </a:endParaRPr>
          </a:p>
        </p:txBody>
      </p:sp>
      <p:sp>
        <p:nvSpPr>
          <p:cNvPr id="3" name="Rectángulo 2">
            <a:extLst>
              <a:ext uri="{FF2B5EF4-FFF2-40B4-BE49-F238E27FC236}">
                <a16:creationId xmlns:a16="http://schemas.microsoft.com/office/drawing/2014/main" id="{5B83FC08-206D-446A-877A-C777016E9075}"/>
              </a:ext>
            </a:extLst>
          </p:cNvPr>
          <p:cNvSpPr/>
          <p:nvPr/>
        </p:nvSpPr>
        <p:spPr>
          <a:xfrm>
            <a:off x="1038153" y="758935"/>
            <a:ext cx="2397057" cy="707886"/>
          </a:xfrm>
          <a:prstGeom prst="rect">
            <a:avLst/>
          </a:prstGeom>
        </p:spPr>
        <p:txBody>
          <a:bodyPr wrap="square">
            <a:spAutoFit/>
          </a:bodyPr>
          <a:lstStyle/>
          <a:p>
            <a:pPr algn="ctr"/>
            <a:r>
              <a:rPr lang="es-CO" sz="2000" dirty="0">
                <a:solidFill>
                  <a:schemeClr val="bg1"/>
                </a:solidFill>
                <a:latin typeface="Trebuchet MS" charset="0"/>
                <a:ea typeface="Trebuchet MS" charset="0"/>
                <a:cs typeface="Trebuchet MS" charset="0"/>
              </a:rPr>
              <a:t>Logros Factor 3 </a:t>
            </a:r>
          </a:p>
          <a:p>
            <a:pPr algn="ctr"/>
            <a:r>
              <a:rPr lang="es-CO" sz="2000" b="1" dirty="0">
                <a:solidFill>
                  <a:schemeClr val="bg1"/>
                </a:solidFill>
              </a:rPr>
              <a:t>Profesores</a:t>
            </a:r>
          </a:p>
        </p:txBody>
      </p:sp>
    </p:spTree>
    <p:extLst>
      <p:ext uri="{BB962C8B-B14F-4D97-AF65-F5344CB8AC3E}">
        <p14:creationId xmlns:p14="http://schemas.microsoft.com/office/powerpoint/2010/main" val="3374778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30475" y="1335801"/>
            <a:ext cx="7946547" cy="2831544"/>
          </a:xfrm>
          <a:prstGeom prst="rect">
            <a:avLst/>
          </a:prstGeom>
          <a:noFill/>
          <a:ln w="19050">
            <a:noFill/>
          </a:ln>
        </p:spPr>
        <p:txBody>
          <a:bodyPr wrap="square" rtlCol="0">
            <a:spAutoFit/>
          </a:bodyPr>
          <a:lstStyle/>
          <a:p>
            <a:pPr marL="179388" indent="-179388">
              <a:buFontTx/>
              <a:buChar char="-"/>
            </a:pPr>
            <a:r>
              <a:rPr lang="es-CO" sz="2000" b="1" dirty="0">
                <a:solidFill>
                  <a:srgbClr val="FFC000"/>
                </a:solidFill>
              </a:rPr>
              <a:t>Mantener la relación estudiante - profesor tiempo completo </a:t>
            </a:r>
            <a:r>
              <a:rPr lang="es-CO" sz="2000" dirty="0">
                <a:solidFill>
                  <a:schemeClr val="bg1"/>
                </a:solidFill>
              </a:rPr>
              <a:t>equivalente, entre 2014 y 2018 en 15,04 estudiantes por profesor.</a:t>
            </a:r>
            <a:br>
              <a:rPr lang="es-CO" dirty="0">
                <a:solidFill>
                  <a:schemeClr val="bg1"/>
                </a:solidFill>
              </a:rPr>
            </a:br>
            <a:endParaRPr lang="es-CO" dirty="0">
              <a:solidFill>
                <a:schemeClr val="bg1"/>
              </a:solidFill>
            </a:endParaRPr>
          </a:p>
          <a:p>
            <a:pPr marL="179388" indent="-179388">
              <a:buFontTx/>
              <a:buChar char="-"/>
            </a:pPr>
            <a:r>
              <a:rPr lang="es-CO" sz="2000" b="1" dirty="0">
                <a:solidFill>
                  <a:srgbClr val="FFC000"/>
                </a:solidFill>
              </a:rPr>
              <a:t>Incrementar el número de profesores con las más altos niveles de formación</a:t>
            </a:r>
            <a:r>
              <a:rPr lang="es-CO" sz="2000" dirty="0">
                <a:solidFill>
                  <a:schemeClr val="bg1"/>
                </a:solidFill>
              </a:rPr>
              <a:t>, en promedio el 86% de ellos cuenta con Posgrado: Especialización (12%), Maestría (63%) y Doctorado (11%). 117 profesores han obtenido su doctorado en 56 instituciones diferentes : 46 de estas extranjeras y 10 nacionales; y 88 de ellos (75,3%), obtuvieron este título en instituciones distintas a la UPN.</a:t>
            </a:r>
          </a:p>
        </p:txBody>
      </p:sp>
    </p:spTree>
    <p:extLst>
      <p:ext uri="{BB962C8B-B14F-4D97-AF65-F5344CB8AC3E}">
        <p14:creationId xmlns:p14="http://schemas.microsoft.com/office/powerpoint/2010/main" val="1213839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45386" y="1410378"/>
            <a:ext cx="7622765" cy="3477875"/>
          </a:xfrm>
          <a:prstGeom prst="rect">
            <a:avLst/>
          </a:prstGeom>
          <a:noFill/>
        </p:spPr>
        <p:txBody>
          <a:bodyPr wrap="square" rtlCol="0">
            <a:spAutoFit/>
          </a:bodyPr>
          <a:lstStyle/>
          <a:p>
            <a:pPr marL="285750" lvl="0" indent="-285750" algn="just">
              <a:spcBef>
                <a:spcPts val="600"/>
              </a:spcBef>
              <a:spcAft>
                <a:spcPts val="600"/>
              </a:spcAft>
              <a:buFont typeface="Wingdings" panose="05000000000000000000" pitchFamily="2" charset="2"/>
              <a:buChar char="§"/>
            </a:pPr>
            <a:r>
              <a:rPr lang="es-CO" dirty="0">
                <a:solidFill>
                  <a:schemeClr val="bg1"/>
                </a:solidFill>
              </a:rPr>
              <a:t>Tramitar las reformas al estatuto docente y a los lineamientos para el plan de trabajo de profesores en concordancia con las funciones misionales.</a:t>
            </a:r>
          </a:p>
          <a:p>
            <a:pPr marL="285750" indent="-285750" algn="just">
              <a:spcBef>
                <a:spcPts val="600"/>
              </a:spcBef>
              <a:spcAft>
                <a:spcPts val="600"/>
              </a:spcAft>
              <a:buFont typeface="Wingdings" panose="05000000000000000000" pitchFamily="2" charset="2"/>
              <a:buChar char="§"/>
            </a:pPr>
            <a:r>
              <a:rPr lang="es-CO" dirty="0">
                <a:solidFill>
                  <a:schemeClr val="bg1"/>
                </a:solidFill>
              </a:rPr>
              <a:t>Formalizar el estatuto disciplinario para profesores ocasionales y catedráticos.</a:t>
            </a:r>
          </a:p>
          <a:p>
            <a:pPr marL="285750" lvl="0" indent="-285750" algn="just">
              <a:spcBef>
                <a:spcPts val="600"/>
              </a:spcBef>
              <a:spcAft>
                <a:spcPts val="600"/>
              </a:spcAft>
              <a:buFont typeface="Wingdings" panose="05000000000000000000" pitchFamily="2" charset="2"/>
              <a:buChar char="§"/>
            </a:pPr>
            <a:r>
              <a:rPr lang="es-CO" dirty="0">
                <a:solidFill>
                  <a:schemeClr val="bg1"/>
                </a:solidFill>
              </a:rPr>
              <a:t>Realizar concurso público de méritos para proveer las vacantes existentes en la planta docente.</a:t>
            </a:r>
          </a:p>
          <a:p>
            <a:pPr marL="285750" lvl="0" indent="-285750" algn="just">
              <a:spcBef>
                <a:spcPts val="600"/>
              </a:spcBef>
              <a:spcAft>
                <a:spcPts val="600"/>
              </a:spcAft>
              <a:buFont typeface="Wingdings" panose="05000000000000000000" pitchFamily="2" charset="2"/>
              <a:buChar char="§"/>
            </a:pPr>
            <a:r>
              <a:rPr lang="es-CO" dirty="0">
                <a:solidFill>
                  <a:schemeClr val="bg1"/>
                </a:solidFill>
              </a:rPr>
              <a:t>Mejorar condiciones laborales y académicas de los docentes ocasionales y catedráticos.</a:t>
            </a:r>
          </a:p>
          <a:p>
            <a:pPr marL="285750" lvl="0" indent="-285750" algn="just">
              <a:spcBef>
                <a:spcPts val="600"/>
              </a:spcBef>
              <a:spcAft>
                <a:spcPts val="600"/>
              </a:spcAft>
              <a:buFont typeface="Wingdings" panose="05000000000000000000" pitchFamily="2" charset="2"/>
              <a:buChar char="§"/>
            </a:pPr>
            <a:r>
              <a:rPr lang="es-CO" dirty="0">
                <a:solidFill>
                  <a:schemeClr val="bg1"/>
                </a:solidFill>
              </a:rPr>
              <a:t>Actualizar el sistema de evaluación docente y el programa de desarrollo profesoral.</a:t>
            </a:r>
          </a:p>
        </p:txBody>
      </p:sp>
      <p:sp>
        <p:nvSpPr>
          <p:cNvPr id="9" name="Título 1"/>
          <p:cNvSpPr txBox="1">
            <a:spLocks/>
          </p:cNvSpPr>
          <p:nvPr/>
        </p:nvSpPr>
        <p:spPr>
          <a:xfrm>
            <a:off x="1240543" y="735721"/>
            <a:ext cx="3616226" cy="35777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AC090"/>
                </a:solidFill>
                <a:latin typeface="+mj-lt"/>
                <a:ea typeface="+mj-ea"/>
                <a:cs typeface="+mj-cs"/>
              </a:defRPr>
            </a:lvl1pPr>
          </a:lstStyle>
          <a:p>
            <a:pPr algn="l"/>
            <a:r>
              <a:rPr lang="es-ES" sz="1400" i="1" kern="0" dirty="0">
                <a:solidFill>
                  <a:schemeClr val="bg1"/>
                </a:solidFill>
                <a:latin typeface="Trebuchet MS" charset="0"/>
                <a:ea typeface="Trebuchet MS" charset="0"/>
                <a:cs typeface="Trebuchet MS" charset="0"/>
              </a:rPr>
              <a:t>Plan de mejoramiento 2020-2024</a:t>
            </a:r>
            <a:endParaRPr lang="en-US" sz="1400" i="1" dirty="0">
              <a:solidFill>
                <a:schemeClr val="bg1"/>
              </a:solidFill>
              <a:latin typeface="Trebuchet MS" charset="0"/>
              <a:ea typeface="Trebuchet MS" charset="0"/>
              <a:cs typeface="Trebuchet MS" charset="0"/>
            </a:endParaRPr>
          </a:p>
        </p:txBody>
      </p:sp>
      <p:sp>
        <p:nvSpPr>
          <p:cNvPr id="10" name="CuadroTexto 9"/>
          <p:cNvSpPr txBox="1"/>
          <p:nvPr/>
        </p:nvSpPr>
        <p:spPr>
          <a:xfrm>
            <a:off x="1240543" y="994058"/>
            <a:ext cx="3749040" cy="400110"/>
          </a:xfrm>
          <a:prstGeom prst="rect">
            <a:avLst/>
          </a:prstGeom>
          <a:noFill/>
        </p:spPr>
        <p:txBody>
          <a:bodyPr wrap="square" rtlCol="0">
            <a:spAutoFit/>
          </a:bodyPr>
          <a:lstStyle/>
          <a:p>
            <a:r>
              <a:rPr lang="es-CO" sz="2000" b="1" dirty="0">
                <a:solidFill>
                  <a:schemeClr val="bg1"/>
                </a:solidFill>
              </a:rPr>
              <a:t>Factor 3. Profesores</a:t>
            </a:r>
          </a:p>
        </p:txBody>
      </p:sp>
    </p:spTree>
    <p:extLst>
      <p:ext uri="{BB962C8B-B14F-4D97-AF65-F5344CB8AC3E}">
        <p14:creationId xmlns:p14="http://schemas.microsoft.com/office/powerpoint/2010/main" val="173232319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D92D46BE-3F61-4EAD-9C4A-1EEBE6CA854D}"/>
              </a:ext>
            </a:extLst>
          </p:cNvPr>
          <p:cNvGraphicFramePr>
            <a:graphicFrameLocks noGrp="1"/>
          </p:cNvGraphicFramePr>
          <p:nvPr>
            <p:extLst>
              <p:ext uri="{D42A27DB-BD31-4B8C-83A1-F6EECF244321}">
                <p14:modId xmlns:p14="http://schemas.microsoft.com/office/powerpoint/2010/main" val="4109621124"/>
              </p:ext>
            </p:extLst>
          </p:nvPr>
        </p:nvGraphicFramePr>
        <p:xfrm>
          <a:off x="590459" y="1189723"/>
          <a:ext cx="8330567" cy="3501483"/>
        </p:xfrm>
        <a:graphic>
          <a:graphicData uri="http://schemas.openxmlformats.org/drawingml/2006/table">
            <a:tbl>
              <a:tblPr firstRow="1" firstCol="1" bandRow="1">
                <a:tableStyleId>{5C22544A-7EE6-4342-B048-85BDC9FD1C3A}</a:tableStyleId>
              </a:tblPr>
              <a:tblGrid>
                <a:gridCol w="868279">
                  <a:extLst>
                    <a:ext uri="{9D8B030D-6E8A-4147-A177-3AD203B41FA5}">
                      <a16:colId xmlns:a16="http://schemas.microsoft.com/office/drawing/2014/main" val="84972349"/>
                    </a:ext>
                  </a:extLst>
                </a:gridCol>
                <a:gridCol w="1823263">
                  <a:extLst>
                    <a:ext uri="{9D8B030D-6E8A-4147-A177-3AD203B41FA5}">
                      <a16:colId xmlns:a16="http://schemas.microsoft.com/office/drawing/2014/main" val="4180349505"/>
                    </a:ext>
                  </a:extLst>
                </a:gridCol>
                <a:gridCol w="853954">
                  <a:extLst>
                    <a:ext uri="{9D8B030D-6E8A-4147-A177-3AD203B41FA5}">
                      <a16:colId xmlns:a16="http://schemas.microsoft.com/office/drawing/2014/main" val="4214713589"/>
                    </a:ext>
                  </a:extLst>
                </a:gridCol>
                <a:gridCol w="993792">
                  <a:extLst>
                    <a:ext uri="{9D8B030D-6E8A-4147-A177-3AD203B41FA5}">
                      <a16:colId xmlns:a16="http://schemas.microsoft.com/office/drawing/2014/main" val="435753284"/>
                    </a:ext>
                  </a:extLst>
                </a:gridCol>
                <a:gridCol w="993792">
                  <a:extLst>
                    <a:ext uri="{9D8B030D-6E8A-4147-A177-3AD203B41FA5}">
                      <a16:colId xmlns:a16="http://schemas.microsoft.com/office/drawing/2014/main" val="3986974508"/>
                    </a:ext>
                  </a:extLst>
                </a:gridCol>
                <a:gridCol w="1160383">
                  <a:extLst>
                    <a:ext uri="{9D8B030D-6E8A-4147-A177-3AD203B41FA5}">
                      <a16:colId xmlns:a16="http://schemas.microsoft.com/office/drawing/2014/main" val="1715750441"/>
                    </a:ext>
                  </a:extLst>
                </a:gridCol>
                <a:gridCol w="976742">
                  <a:extLst>
                    <a:ext uri="{9D8B030D-6E8A-4147-A177-3AD203B41FA5}">
                      <a16:colId xmlns:a16="http://schemas.microsoft.com/office/drawing/2014/main" val="4121158582"/>
                    </a:ext>
                  </a:extLst>
                </a:gridCol>
                <a:gridCol w="660362">
                  <a:extLst>
                    <a:ext uri="{9D8B030D-6E8A-4147-A177-3AD203B41FA5}">
                      <a16:colId xmlns:a16="http://schemas.microsoft.com/office/drawing/2014/main" val="2399675103"/>
                    </a:ext>
                  </a:extLst>
                </a:gridCol>
              </a:tblGrid>
              <a:tr h="476246">
                <a:tc rowSpan="2">
                  <a:txBody>
                    <a:bodyPr/>
                    <a:lstStyle/>
                    <a:p>
                      <a:pPr algn="ctr">
                        <a:lnSpc>
                          <a:spcPct val="107000"/>
                        </a:lnSpc>
                        <a:spcAft>
                          <a:spcPts val="0"/>
                        </a:spcAft>
                      </a:pPr>
                      <a:r>
                        <a:rPr lang="es-CO" sz="1100" b="1" dirty="0">
                          <a:effectLst/>
                          <a:latin typeface="Trebuchet MS" charset="0"/>
                          <a:ea typeface="Trebuchet MS" charset="0"/>
                          <a:cs typeface="Trebuchet MS" charset="0"/>
                        </a:rPr>
                        <a:t>Ponderación del Factor</a:t>
                      </a:r>
                    </a:p>
                  </a:txBody>
                  <a:tcPr marL="23275" marR="23275" marT="0" marB="0" anchor="ctr">
                    <a:solidFill>
                      <a:schemeClr val="tx2">
                        <a:lumMod val="75000"/>
                      </a:schemeClr>
                    </a:solidFill>
                  </a:tcPr>
                </a:tc>
                <a:tc rowSpan="2">
                  <a:txBody>
                    <a:bodyPr/>
                    <a:lstStyle/>
                    <a:p>
                      <a:pPr algn="ctr">
                        <a:lnSpc>
                          <a:spcPct val="107000"/>
                        </a:lnSpc>
                        <a:spcAft>
                          <a:spcPts val="0"/>
                        </a:spcAft>
                      </a:pPr>
                      <a:r>
                        <a:rPr lang="es-CO" sz="1100" b="1" dirty="0">
                          <a:effectLst/>
                          <a:latin typeface="Trebuchet MS" charset="0"/>
                          <a:ea typeface="Trebuchet MS" charset="0"/>
                          <a:cs typeface="Trebuchet MS" charset="0"/>
                        </a:rPr>
                        <a:t>Característica</a:t>
                      </a:r>
                    </a:p>
                  </a:txBody>
                  <a:tcPr marL="23275" marR="23275" marT="0" marB="0" anchor="ctr">
                    <a:solidFill>
                      <a:schemeClr val="tx2">
                        <a:lumMod val="75000"/>
                      </a:schemeClr>
                    </a:solidFill>
                  </a:tcPr>
                </a:tc>
                <a:tc gridSpan="2">
                  <a:txBody>
                    <a:bodyPr/>
                    <a:lstStyle/>
                    <a:p>
                      <a:pPr algn="ctr">
                        <a:lnSpc>
                          <a:spcPct val="107000"/>
                        </a:lnSpc>
                        <a:spcAft>
                          <a:spcPts val="0"/>
                        </a:spcAft>
                      </a:pPr>
                      <a:r>
                        <a:rPr lang="es-CO" sz="1100" b="1" dirty="0">
                          <a:effectLst/>
                          <a:latin typeface="Trebuchet MS" charset="0"/>
                          <a:ea typeface="Trebuchet MS" charset="0"/>
                          <a:cs typeface="Trebuchet MS" charset="0"/>
                        </a:rPr>
                        <a:t>% Ponderado Característica</a:t>
                      </a:r>
                    </a:p>
                  </a:txBody>
                  <a:tcPr marL="23275" marR="23275"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Cumplimiento</a:t>
                      </a:r>
                    </a:p>
                  </a:txBody>
                  <a:tcPr marL="23275" marR="23275" marT="0" marB="0" anchor="ctr">
                    <a:solidFill>
                      <a:schemeClr val="tx2">
                        <a:lumMod val="75000"/>
                      </a:schemeClr>
                    </a:solidFill>
                  </a:tcPr>
                </a:tc>
                <a:tc gridSpan="2">
                  <a:txBody>
                    <a:bodyPr/>
                    <a:lstStyle/>
                    <a:p>
                      <a:pPr algn="ctr">
                        <a:lnSpc>
                          <a:spcPct val="107000"/>
                        </a:lnSpc>
                        <a:spcAft>
                          <a:spcPts val="0"/>
                        </a:spcAft>
                      </a:pPr>
                      <a:r>
                        <a:rPr lang="es-CO" sz="1100" b="1" dirty="0">
                          <a:effectLst/>
                          <a:latin typeface="Trebuchet MS" charset="0"/>
                          <a:ea typeface="Trebuchet MS" charset="0"/>
                          <a:cs typeface="Trebuchet MS" charset="0"/>
                        </a:rPr>
                        <a:t>Calificación por tipo de fuente</a:t>
                      </a:r>
                    </a:p>
                  </a:txBody>
                  <a:tcPr marL="23275" marR="23275"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effectLst/>
                          <a:latin typeface="Trebuchet MS" charset="0"/>
                          <a:ea typeface="Trebuchet MS" charset="0"/>
                          <a:cs typeface="Trebuchet MS" charset="0"/>
                        </a:rPr>
                        <a:t>Total</a:t>
                      </a:r>
                    </a:p>
                  </a:txBody>
                  <a:tcPr marL="23275" marR="23275" marT="0" marB="0" anchor="ctr">
                    <a:solidFill>
                      <a:schemeClr val="tx2">
                        <a:lumMod val="75000"/>
                      </a:schemeClr>
                    </a:solidFill>
                  </a:tcPr>
                </a:tc>
                <a:extLst>
                  <a:ext uri="{0D108BD9-81ED-4DB2-BD59-A6C34878D82A}">
                    <a16:rowId xmlns:a16="http://schemas.microsoft.com/office/drawing/2014/main" val="1772308339"/>
                  </a:ext>
                </a:extLst>
              </a:tr>
              <a:tr h="392898">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Asignado</a:t>
                      </a:r>
                    </a:p>
                  </a:txBody>
                  <a:tcPr marL="23275" marR="23275"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Alcanzado</a:t>
                      </a:r>
                    </a:p>
                  </a:txBody>
                  <a:tcPr marL="23275" marR="23275" marT="0" marB="0" anchor="ctr">
                    <a:solidFill>
                      <a:schemeClr val="tx2">
                        <a:lumMod val="75000"/>
                      </a:schemeClr>
                    </a:solidFill>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Documental</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80%</a:t>
                      </a:r>
                    </a:p>
                  </a:txBody>
                  <a:tcPr marL="23275" marR="23275" marT="0" marB="0" anchor="ctr">
                    <a:solidFill>
                      <a:schemeClr val="tx2">
                        <a:lumMod val="75000"/>
                      </a:schemeClr>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s-CO" sz="1100" b="1" dirty="0">
                          <a:solidFill>
                            <a:schemeClr val="bg1"/>
                          </a:solidFill>
                          <a:effectLst/>
                          <a:latin typeface="Trebuchet MS" charset="0"/>
                          <a:ea typeface="Trebuchet MS" charset="0"/>
                          <a:cs typeface="Trebuchet MS" charset="0"/>
                        </a:rPr>
                        <a:t>Percepción</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20%</a:t>
                      </a:r>
                    </a:p>
                  </a:txBody>
                  <a:tcPr marL="23275" marR="23275" marT="0" marB="0" anchor="ctr">
                    <a:solidFill>
                      <a:schemeClr val="tx2">
                        <a:lumMod val="75000"/>
                      </a:schemeClr>
                    </a:solidFill>
                  </a:tcPr>
                </a:tc>
                <a:tc vMerge="1">
                  <a:txBody>
                    <a:bodyPr/>
                    <a:lstStyle/>
                    <a:p>
                      <a:endParaRPr lang="es-CO"/>
                    </a:p>
                  </a:txBody>
                  <a:tcPr/>
                </a:tc>
                <a:extLst>
                  <a:ext uri="{0D108BD9-81ED-4DB2-BD59-A6C34878D82A}">
                    <a16:rowId xmlns:a16="http://schemas.microsoft.com/office/drawing/2014/main" val="2218417124"/>
                  </a:ext>
                </a:extLst>
              </a:tr>
              <a:tr h="513608">
                <a:tc rowSpan="3">
                  <a:txBody>
                    <a:bodyPr/>
                    <a:lstStyle/>
                    <a:p>
                      <a:pPr algn="ctr">
                        <a:lnSpc>
                          <a:spcPct val="107000"/>
                        </a:lnSpc>
                        <a:spcAft>
                          <a:spcPts val="0"/>
                        </a:spcAft>
                      </a:pPr>
                      <a:r>
                        <a:rPr lang="es-CO" sz="1600" dirty="0">
                          <a:solidFill>
                            <a:schemeClr val="tx2">
                              <a:lumMod val="50000"/>
                            </a:schemeClr>
                          </a:solidFill>
                          <a:effectLst/>
                        </a:rPr>
                        <a:t>10</a:t>
                      </a:r>
                      <a:endParaRPr lang="es-CO" sz="14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B0F0"/>
                    </a:solidFill>
                  </a:tcPr>
                </a:tc>
                <a:tc>
                  <a:txBody>
                    <a:bodyPr/>
                    <a:lstStyle/>
                    <a:p>
                      <a:pPr>
                        <a:lnSpc>
                          <a:spcPct val="107000"/>
                        </a:lnSpc>
                        <a:spcAft>
                          <a:spcPts val="0"/>
                        </a:spcAft>
                      </a:pPr>
                      <a:r>
                        <a:rPr lang="es-CO" sz="1400" dirty="0">
                          <a:solidFill>
                            <a:schemeClr val="bg1"/>
                          </a:solidFill>
                          <a:effectLst/>
                        </a:rPr>
                        <a:t>Políticas académicas</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4</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3,7</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92,00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4,7</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dirty="0">
                          <a:solidFill>
                            <a:schemeClr val="bg1"/>
                          </a:solidFill>
                          <a:effectLst/>
                        </a:rPr>
                        <a:t>4,3</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b="1" dirty="0">
                          <a:solidFill>
                            <a:schemeClr val="bg1"/>
                          </a:solidFill>
                          <a:effectLst/>
                        </a:rPr>
                        <a:t>4,6</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extLst>
                  <a:ext uri="{0D108BD9-81ED-4DB2-BD59-A6C34878D82A}">
                    <a16:rowId xmlns:a16="http://schemas.microsoft.com/office/drawing/2014/main" val="2142915606"/>
                  </a:ext>
                </a:extLst>
              </a:tr>
              <a:tr h="479262">
                <a:tc vMerge="1">
                  <a:txBody>
                    <a:bodyPr/>
                    <a:lstStyle/>
                    <a:p>
                      <a:endParaRPr lang="es-CO"/>
                    </a:p>
                  </a:txBody>
                  <a:tcPr/>
                </a:tc>
                <a:tc>
                  <a:txBody>
                    <a:bodyPr/>
                    <a:lstStyle/>
                    <a:p>
                      <a:pPr>
                        <a:lnSpc>
                          <a:spcPct val="107000"/>
                        </a:lnSpc>
                        <a:spcAft>
                          <a:spcPts val="0"/>
                        </a:spcAft>
                      </a:pPr>
                      <a:r>
                        <a:rPr lang="es-CO" sz="1400" dirty="0">
                          <a:solidFill>
                            <a:schemeClr val="bg1"/>
                          </a:solidFill>
                          <a:effectLst/>
                        </a:rPr>
                        <a:t>Pertinencia académica y relevancia social</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3</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2,7</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90,00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4,5</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dirty="0">
                          <a:solidFill>
                            <a:schemeClr val="bg1"/>
                          </a:solidFill>
                          <a:effectLst/>
                        </a:rPr>
                        <a:t>4,3</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b="1" dirty="0">
                          <a:solidFill>
                            <a:schemeClr val="bg1"/>
                          </a:solidFill>
                          <a:effectLst/>
                        </a:rPr>
                        <a:t>4,5</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extLst>
                  <a:ext uri="{0D108BD9-81ED-4DB2-BD59-A6C34878D82A}">
                    <a16:rowId xmlns:a16="http://schemas.microsoft.com/office/drawing/2014/main" val="585795072"/>
                  </a:ext>
                </a:extLst>
              </a:tr>
              <a:tr h="969361">
                <a:tc vMerge="1">
                  <a:txBody>
                    <a:bodyPr/>
                    <a:lstStyle/>
                    <a:p>
                      <a:endParaRPr lang="es-CO"/>
                    </a:p>
                  </a:txBody>
                  <a:tcPr/>
                </a:tc>
                <a:tc>
                  <a:txBody>
                    <a:bodyPr/>
                    <a:lstStyle/>
                    <a:p>
                      <a:pPr>
                        <a:lnSpc>
                          <a:spcPct val="107000"/>
                        </a:lnSpc>
                        <a:spcAft>
                          <a:spcPts val="0"/>
                        </a:spcAft>
                      </a:pPr>
                      <a:r>
                        <a:rPr lang="es-CO" sz="1400" dirty="0">
                          <a:solidFill>
                            <a:schemeClr val="bg1"/>
                          </a:solidFill>
                          <a:effectLst/>
                        </a:rPr>
                        <a:t>Procesos de creación, modificación y extensión de programas académicos</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3</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2,6</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88,00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4,5</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dirty="0">
                          <a:solidFill>
                            <a:schemeClr val="bg1"/>
                          </a:solidFill>
                          <a:effectLst/>
                        </a:rPr>
                        <a:t>4,0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b="1" dirty="0">
                          <a:solidFill>
                            <a:schemeClr val="bg1"/>
                          </a:solidFill>
                          <a:effectLst/>
                        </a:rPr>
                        <a:t>4,4</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extLst>
                  <a:ext uri="{0D108BD9-81ED-4DB2-BD59-A6C34878D82A}">
                    <a16:rowId xmlns:a16="http://schemas.microsoft.com/office/drawing/2014/main" val="917041295"/>
                  </a:ext>
                </a:extLst>
              </a:tr>
              <a:tr h="670108">
                <a:tc gridSpan="2">
                  <a:txBody>
                    <a:bodyPr/>
                    <a:lstStyle/>
                    <a:p>
                      <a:pPr algn="ctr">
                        <a:lnSpc>
                          <a:spcPct val="107000"/>
                        </a:lnSpc>
                        <a:spcAft>
                          <a:spcPts val="0"/>
                        </a:spcAft>
                      </a:pPr>
                      <a:r>
                        <a:rPr lang="es-CO" sz="1600" b="1" i="1" dirty="0">
                          <a:solidFill>
                            <a:schemeClr val="tx2">
                              <a:lumMod val="50000"/>
                            </a:schemeClr>
                          </a:solidFill>
                          <a:effectLst/>
                        </a:rPr>
                        <a:t>Grado de cumplimiento y calificación Factor 4</a:t>
                      </a:r>
                      <a:endParaRPr lang="es-CO"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B0F0"/>
                    </a:solidFill>
                  </a:tcPr>
                </a:tc>
                <a:tc hMerge="1">
                  <a:txBody>
                    <a:bodyPr/>
                    <a:lstStyle/>
                    <a:p>
                      <a:endParaRPr lang="es-CO"/>
                    </a:p>
                  </a:txBody>
                  <a:tcPr/>
                </a:tc>
                <a:tc>
                  <a:txBody>
                    <a:bodyPr/>
                    <a:lstStyle/>
                    <a:p>
                      <a:pPr algn="ctr">
                        <a:lnSpc>
                          <a:spcPct val="107000"/>
                        </a:lnSpc>
                        <a:spcAft>
                          <a:spcPts val="0"/>
                        </a:spcAft>
                      </a:pPr>
                      <a:r>
                        <a:rPr lang="es-CO" sz="1600" b="1" dirty="0">
                          <a:solidFill>
                            <a:schemeClr val="bg1"/>
                          </a:solidFill>
                          <a:effectLst/>
                        </a:rPr>
                        <a:t>10</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b="1" dirty="0">
                          <a:solidFill>
                            <a:schemeClr val="bg1"/>
                          </a:solidFill>
                          <a:effectLst/>
                        </a:rPr>
                        <a:t>9,0</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b="1" dirty="0">
                          <a:solidFill>
                            <a:schemeClr val="bg1"/>
                          </a:solidFill>
                          <a:effectLst/>
                        </a:rPr>
                        <a:t>90,20%</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gridSpan="2">
                  <a:txBody>
                    <a:bodyPr/>
                    <a:lstStyle/>
                    <a:p>
                      <a:pPr algn="ctr">
                        <a:lnSpc>
                          <a:spcPct val="107000"/>
                        </a:lnSpc>
                        <a:spcAft>
                          <a:spcPts val="0"/>
                        </a:spcAft>
                      </a:pPr>
                      <a:r>
                        <a:rPr lang="es-CO" sz="1600" b="1" dirty="0">
                          <a:solidFill>
                            <a:schemeClr val="bg1"/>
                          </a:solidFill>
                          <a:effectLst/>
                        </a:rPr>
                        <a:t>Se cumple plenamente</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hMerge="1">
                  <a:txBody>
                    <a:bodyPr/>
                    <a:lstStyle/>
                    <a:p>
                      <a:endParaRPr lang="es-CO"/>
                    </a:p>
                  </a:txBody>
                  <a:tcPr/>
                </a:tc>
                <a:tc>
                  <a:txBody>
                    <a:bodyPr/>
                    <a:lstStyle/>
                    <a:p>
                      <a:pPr algn="ctr">
                        <a:lnSpc>
                          <a:spcPct val="107000"/>
                        </a:lnSpc>
                        <a:spcAft>
                          <a:spcPts val="0"/>
                        </a:spcAft>
                      </a:pPr>
                      <a:r>
                        <a:rPr lang="es-CO" sz="1600" b="1" dirty="0">
                          <a:solidFill>
                            <a:schemeClr val="bg1"/>
                          </a:solidFill>
                          <a:effectLst/>
                        </a:rPr>
                        <a:t>4,5</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extLst>
                  <a:ext uri="{0D108BD9-81ED-4DB2-BD59-A6C34878D82A}">
                    <a16:rowId xmlns:a16="http://schemas.microsoft.com/office/drawing/2014/main" val="3246288361"/>
                  </a:ext>
                </a:extLst>
              </a:tr>
            </a:tbl>
          </a:graphicData>
        </a:graphic>
      </p:graphicFrame>
      <p:sp>
        <p:nvSpPr>
          <p:cNvPr id="10" name="Rectángulo: esquinas redondeadas 9">
            <a:extLst>
              <a:ext uri="{FF2B5EF4-FFF2-40B4-BE49-F238E27FC236}">
                <a16:creationId xmlns:a16="http://schemas.microsoft.com/office/drawing/2014/main" id="{3BAC375E-45DD-41D8-9312-4FB8622564B2}"/>
              </a:ext>
            </a:extLst>
          </p:cNvPr>
          <p:cNvSpPr/>
          <p:nvPr/>
        </p:nvSpPr>
        <p:spPr>
          <a:xfrm>
            <a:off x="5377816" y="4766642"/>
            <a:ext cx="711691" cy="37685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b="1" dirty="0">
                <a:solidFill>
                  <a:schemeClr val="tx1"/>
                </a:solidFill>
              </a:rPr>
              <a:t>4,20%</a:t>
            </a:r>
          </a:p>
        </p:txBody>
      </p:sp>
      <p:sp>
        <p:nvSpPr>
          <p:cNvPr id="8" name="Flecha: hacia abajo 13">
            <a:extLst>
              <a:ext uri="{FF2B5EF4-FFF2-40B4-BE49-F238E27FC236}">
                <a16:creationId xmlns:a16="http://schemas.microsoft.com/office/drawing/2014/main" id="{00000000-0008-0000-0200-000010000000}"/>
              </a:ext>
            </a:extLst>
          </p:cNvPr>
          <p:cNvSpPr/>
          <p:nvPr/>
        </p:nvSpPr>
        <p:spPr>
          <a:xfrm rot="10800000">
            <a:off x="5021714" y="4796059"/>
            <a:ext cx="219194" cy="217778"/>
          </a:xfrm>
          <a:prstGeom prst="downArrow">
            <a:avLst/>
          </a:prstGeom>
          <a:solidFill>
            <a:schemeClr val="bg1"/>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0D34AC9A-8B49-4169-8B9D-14CBE8FBBA2E}"/>
              </a:ext>
            </a:extLst>
          </p:cNvPr>
          <p:cNvSpPr/>
          <p:nvPr/>
        </p:nvSpPr>
        <p:spPr>
          <a:xfrm>
            <a:off x="590459" y="684762"/>
            <a:ext cx="4977038" cy="400110"/>
          </a:xfrm>
          <a:prstGeom prst="rect">
            <a:avLst/>
          </a:prstGeom>
        </p:spPr>
        <p:txBody>
          <a:bodyPr wrap="square">
            <a:spAutoFit/>
          </a:bodyPr>
          <a:lstStyle/>
          <a:p>
            <a:r>
              <a:rPr lang="es-CO" sz="1400" i="1" dirty="0">
                <a:solidFill>
                  <a:schemeClr val="bg1"/>
                </a:solidFill>
                <a:latin typeface="Trebuchet MS" charset="0"/>
                <a:ea typeface="Trebuchet MS" charset="0"/>
                <a:cs typeface="Trebuchet MS" charset="0"/>
              </a:rPr>
              <a:t>Factor 4: </a:t>
            </a:r>
            <a:r>
              <a:rPr lang="es-CO" sz="2000" b="1" dirty="0">
                <a:solidFill>
                  <a:schemeClr val="bg1"/>
                </a:solidFill>
              </a:rPr>
              <a:t>Procesos acad</a:t>
            </a:r>
            <a:r>
              <a:rPr lang="es-ES" sz="2000" b="1" dirty="0">
                <a:solidFill>
                  <a:schemeClr val="bg1"/>
                </a:solidFill>
              </a:rPr>
              <a:t>émicos</a:t>
            </a:r>
            <a:endParaRPr lang="es-CO" sz="2000" b="1" dirty="0">
              <a:solidFill>
                <a:schemeClr val="bg1"/>
              </a:solidFill>
            </a:endParaRPr>
          </a:p>
        </p:txBody>
      </p:sp>
    </p:spTree>
    <p:extLst>
      <p:ext uri="{BB962C8B-B14F-4D97-AF65-F5344CB8AC3E}">
        <p14:creationId xmlns:p14="http://schemas.microsoft.com/office/powerpoint/2010/main" val="1573451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829609" y="1078495"/>
            <a:ext cx="6900231" cy="857250"/>
          </a:xfrm>
        </p:spPr>
        <p:txBody>
          <a:bodyPr>
            <a:noAutofit/>
          </a:bodyPr>
          <a:lstStyle/>
          <a:p>
            <a:pPr algn="l"/>
            <a:r>
              <a:rPr lang="es-CO" sz="1800" i="1" dirty="0">
                <a:solidFill>
                  <a:schemeClr val="bg1"/>
                </a:solidFill>
                <a:latin typeface="Trebuchet MS" charset="0"/>
                <a:ea typeface="Trebuchet MS" charset="0"/>
                <a:cs typeface="Trebuchet MS" charset="0"/>
              </a:rPr>
              <a:t>Comparativo Lineamientos de Autoevaluación </a:t>
            </a:r>
            <a:br>
              <a:rPr lang="es-CO" sz="2000" b="1" dirty="0">
                <a:solidFill>
                  <a:schemeClr val="bg1"/>
                </a:solidFill>
              </a:rPr>
            </a:br>
            <a:r>
              <a:rPr lang="es-CO" sz="2000" b="1" dirty="0">
                <a:solidFill>
                  <a:schemeClr val="bg1"/>
                </a:solidFill>
              </a:rPr>
              <a:t>con fines de Acreditación Institucional 2014 y 2018</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414661628"/>
              </p:ext>
            </p:extLst>
          </p:nvPr>
        </p:nvGraphicFramePr>
        <p:xfrm>
          <a:off x="356902" y="2146082"/>
          <a:ext cx="5893773" cy="2452652"/>
        </p:xfrm>
        <a:graphic>
          <a:graphicData uri="http://schemas.openxmlformats.org/drawingml/2006/table">
            <a:tbl>
              <a:tblPr firstRow="1" bandRow="1">
                <a:tableStyleId>{7DF18680-E054-41AD-8BC1-D1AEF772440D}</a:tableStyleId>
              </a:tblPr>
              <a:tblGrid>
                <a:gridCol w="1736152">
                  <a:extLst>
                    <a:ext uri="{9D8B030D-6E8A-4147-A177-3AD203B41FA5}">
                      <a16:colId xmlns:a16="http://schemas.microsoft.com/office/drawing/2014/main" val="3167286265"/>
                    </a:ext>
                  </a:extLst>
                </a:gridCol>
                <a:gridCol w="2008611">
                  <a:extLst>
                    <a:ext uri="{9D8B030D-6E8A-4147-A177-3AD203B41FA5}">
                      <a16:colId xmlns:a16="http://schemas.microsoft.com/office/drawing/2014/main" val="4169942274"/>
                    </a:ext>
                  </a:extLst>
                </a:gridCol>
                <a:gridCol w="2149010">
                  <a:extLst>
                    <a:ext uri="{9D8B030D-6E8A-4147-A177-3AD203B41FA5}">
                      <a16:colId xmlns:a16="http://schemas.microsoft.com/office/drawing/2014/main" val="1998021358"/>
                    </a:ext>
                  </a:extLst>
                </a:gridCol>
              </a:tblGrid>
              <a:tr h="392402">
                <a:tc>
                  <a:txBody>
                    <a:bodyPr/>
                    <a:lstStyle/>
                    <a:p>
                      <a:pPr algn="ctr"/>
                      <a:r>
                        <a:rPr lang="es-CO" sz="1600" dirty="0">
                          <a:solidFill>
                            <a:schemeClr val="tx2">
                              <a:lumMod val="50000"/>
                            </a:schemeClr>
                          </a:solidFill>
                        </a:rPr>
                        <a:t>Estructura</a:t>
                      </a:r>
                    </a:p>
                  </a:txBody>
                  <a:tcPr anchor="ctr">
                    <a:solidFill>
                      <a:srgbClr val="FFC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b="1" dirty="0">
                          <a:solidFill>
                            <a:schemeClr val="tx2">
                              <a:lumMod val="50000"/>
                            </a:schemeClr>
                          </a:solidFill>
                        </a:rPr>
                        <a:t>Acuerdo CESU 02 de 2011</a:t>
                      </a:r>
                    </a:p>
                  </a:txBody>
                  <a:tcPr anchor="ctr">
                    <a:solidFill>
                      <a:srgbClr val="FFC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600" dirty="0">
                          <a:solidFill>
                            <a:schemeClr val="tx2">
                              <a:lumMod val="50000"/>
                            </a:schemeClr>
                          </a:solidFill>
                        </a:rPr>
                        <a:t>Acuerdo CESU 03 de 2014</a:t>
                      </a:r>
                      <a:endParaRPr lang="es-CO" sz="1600" dirty="0">
                        <a:solidFill>
                          <a:schemeClr val="tx2">
                            <a:lumMod val="50000"/>
                          </a:schemeClr>
                        </a:solidFill>
                      </a:endParaRPr>
                    </a:p>
                  </a:txBody>
                  <a:tcPr anchor="ctr">
                    <a:solidFill>
                      <a:srgbClr val="FFC000"/>
                    </a:solidFill>
                  </a:tcPr>
                </a:tc>
                <a:extLst>
                  <a:ext uri="{0D108BD9-81ED-4DB2-BD59-A6C34878D82A}">
                    <a16:rowId xmlns:a16="http://schemas.microsoft.com/office/drawing/2014/main" val="3349786129"/>
                  </a:ext>
                </a:extLst>
              </a:tr>
              <a:tr h="303199">
                <a:tc>
                  <a:txBody>
                    <a:bodyPr/>
                    <a:lstStyle/>
                    <a:p>
                      <a:r>
                        <a:rPr lang="es-CO" sz="1400" dirty="0">
                          <a:solidFill>
                            <a:schemeClr val="bg1"/>
                          </a:solidFill>
                        </a:rPr>
                        <a:t>Factore</a:t>
                      </a:r>
                      <a:r>
                        <a:rPr lang="es-CO" sz="1400" baseline="0" dirty="0">
                          <a:solidFill>
                            <a:schemeClr val="bg1"/>
                          </a:solidFill>
                        </a:rPr>
                        <a:t>s de calidad</a:t>
                      </a:r>
                      <a:endParaRPr lang="es-CO" sz="1400" dirty="0">
                        <a:solidFill>
                          <a:schemeClr val="bg1"/>
                        </a:solidFill>
                      </a:endParaRPr>
                    </a:p>
                  </a:txBody>
                  <a:tcPr anchor="ctr">
                    <a:noFill/>
                  </a:tcPr>
                </a:tc>
                <a:tc>
                  <a:txBody>
                    <a:bodyPr/>
                    <a:lstStyle/>
                    <a:p>
                      <a:pPr algn="ctr"/>
                      <a:r>
                        <a:rPr lang="es-CO" sz="1400" dirty="0">
                          <a:solidFill>
                            <a:schemeClr val="bg1"/>
                          </a:solidFill>
                        </a:rPr>
                        <a:t>10</a:t>
                      </a:r>
                    </a:p>
                  </a:txBody>
                  <a:tcPr anchor="ctr">
                    <a:noFill/>
                  </a:tcPr>
                </a:tc>
                <a:tc>
                  <a:txBody>
                    <a:bodyPr/>
                    <a:lstStyle/>
                    <a:p>
                      <a:pPr algn="ctr"/>
                      <a:r>
                        <a:rPr lang="es-CO" sz="1400" b="1" dirty="0">
                          <a:solidFill>
                            <a:schemeClr val="bg1"/>
                          </a:solidFill>
                        </a:rPr>
                        <a:t>12</a:t>
                      </a:r>
                    </a:p>
                  </a:txBody>
                  <a:tcPr anchor="ctr">
                    <a:solidFill>
                      <a:srgbClr val="0070C0"/>
                    </a:solidFill>
                  </a:tcPr>
                </a:tc>
                <a:extLst>
                  <a:ext uri="{0D108BD9-81ED-4DB2-BD59-A6C34878D82A}">
                    <a16:rowId xmlns:a16="http://schemas.microsoft.com/office/drawing/2014/main" val="3890333076"/>
                  </a:ext>
                </a:extLst>
              </a:tr>
              <a:tr h="2894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400" dirty="0">
                          <a:solidFill>
                            <a:schemeClr val="bg1"/>
                          </a:solidFill>
                        </a:rPr>
                        <a:t>Características</a:t>
                      </a:r>
                      <a:r>
                        <a:rPr lang="es-CO" sz="1400" baseline="0" dirty="0">
                          <a:solidFill>
                            <a:schemeClr val="bg1"/>
                          </a:solidFill>
                        </a:rPr>
                        <a:t> de calidad</a:t>
                      </a:r>
                      <a:endParaRPr lang="es-CO" sz="1400" dirty="0">
                        <a:solidFill>
                          <a:schemeClr val="bg1"/>
                        </a:solidFill>
                      </a:endParaRPr>
                    </a:p>
                  </a:txBody>
                  <a:tcPr anchor="ctr">
                    <a:noFill/>
                  </a:tcPr>
                </a:tc>
                <a:tc>
                  <a:txBody>
                    <a:bodyPr/>
                    <a:lstStyle/>
                    <a:p>
                      <a:pPr algn="ctr"/>
                      <a:r>
                        <a:rPr lang="es-CO" sz="1400" dirty="0">
                          <a:solidFill>
                            <a:schemeClr val="bg1"/>
                          </a:solidFill>
                        </a:rPr>
                        <a:t>34</a:t>
                      </a:r>
                    </a:p>
                  </a:txBody>
                  <a:tcPr anchor="ctr">
                    <a:noFill/>
                  </a:tcPr>
                </a:tc>
                <a:tc>
                  <a:txBody>
                    <a:bodyPr/>
                    <a:lstStyle/>
                    <a:p>
                      <a:pPr algn="ctr"/>
                      <a:r>
                        <a:rPr lang="es-CO" sz="1400" b="1" dirty="0">
                          <a:solidFill>
                            <a:schemeClr val="bg1"/>
                          </a:solidFill>
                        </a:rPr>
                        <a:t>30</a:t>
                      </a:r>
                    </a:p>
                  </a:txBody>
                  <a:tcPr anchor="ctr">
                    <a:solidFill>
                      <a:srgbClr val="0070C0"/>
                    </a:solidFill>
                  </a:tcPr>
                </a:tc>
                <a:extLst>
                  <a:ext uri="{0D108BD9-81ED-4DB2-BD59-A6C34878D82A}">
                    <a16:rowId xmlns:a16="http://schemas.microsoft.com/office/drawing/2014/main" val="2087226541"/>
                  </a:ext>
                </a:extLst>
              </a:tr>
              <a:tr h="4999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400" dirty="0">
                          <a:solidFill>
                            <a:schemeClr val="bg1"/>
                          </a:solidFill>
                        </a:rPr>
                        <a:t>Aspectos a evaluar e Indicadores CNA</a:t>
                      </a:r>
                    </a:p>
                  </a:txBody>
                  <a:tcPr anchor="ctr">
                    <a:noFill/>
                  </a:tcPr>
                </a:tc>
                <a:tc>
                  <a:txBody>
                    <a:bodyPr/>
                    <a:lstStyle/>
                    <a:p>
                      <a:pPr algn="ctr"/>
                      <a:r>
                        <a:rPr lang="es-CO" sz="1400" dirty="0">
                          <a:solidFill>
                            <a:schemeClr val="bg1"/>
                          </a:solidFill>
                        </a:rPr>
                        <a:t>148 aspectos</a:t>
                      </a:r>
                    </a:p>
                    <a:p>
                      <a:pPr algn="ctr"/>
                      <a:r>
                        <a:rPr lang="es-CO" sz="1400" dirty="0">
                          <a:solidFill>
                            <a:schemeClr val="bg1"/>
                          </a:solidFill>
                        </a:rPr>
                        <a:t>376 indicadores</a:t>
                      </a:r>
                    </a:p>
                  </a:txBody>
                  <a:tcPr anchor="ctr">
                    <a:noFill/>
                  </a:tcPr>
                </a:tc>
                <a:tc>
                  <a:txBody>
                    <a:bodyPr/>
                    <a:lstStyle/>
                    <a:p>
                      <a:pPr algn="ctr"/>
                      <a:r>
                        <a:rPr lang="es-CO" sz="1400" b="1" dirty="0">
                          <a:solidFill>
                            <a:schemeClr val="bg1"/>
                          </a:solidFill>
                        </a:rPr>
                        <a:t>170 aspectos</a:t>
                      </a:r>
                    </a:p>
                  </a:txBody>
                  <a:tcPr anchor="ctr">
                    <a:solidFill>
                      <a:srgbClr val="0070C0"/>
                    </a:solidFill>
                  </a:tcPr>
                </a:tc>
                <a:extLst>
                  <a:ext uri="{0D108BD9-81ED-4DB2-BD59-A6C34878D82A}">
                    <a16:rowId xmlns:a16="http://schemas.microsoft.com/office/drawing/2014/main" val="3789317223"/>
                  </a:ext>
                </a:extLst>
              </a:tr>
              <a:tr h="5324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400" dirty="0">
                          <a:solidFill>
                            <a:schemeClr val="bg1"/>
                          </a:solidFill>
                        </a:rPr>
                        <a:t>Aspectos a evaluar e indicadores UPN</a:t>
                      </a: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400" dirty="0">
                          <a:solidFill>
                            <a:schemeClr val="bg1"/>
                          </a:solidFill>
                        </a:rPr>
                        <a:t>353 indicadores</a:t>
                      </a:r>
                    </a:p>
                  </a:txBody>
                  <a:tcPr anchor="ctr">
                    <a:noFill/>
                  </a:tcPr>
                </a:tc>
                <a:tc>
                  <a:txBody>
                    <a:bodyPr/>
                    <a:lstStyle/>
                    <a:p>
                      <a:pPr algn="ctr"/>
                      <a:r>
                        <a:rPr lang="es-CO" sz="1400" b="1" dirty="0">
                          <a:solidFill>
                            <a:schemeClr val="bg1"/>
                          </a:solidFill>
                        </a:rPr>
                        <a:t>150 aspectos</a:t>
                      </a:r>
                    </a:p>
                  </a:txBody>
                  <a:tcPr anchor="ctr">
                    <a:solidFill>
                      <a:srgbClr val="0070C0"/>
                    </a:solidFill>
                  </a:tcPr>
                </a:tc>
                <a:extLst>
                  <a:ext uri="{0D108BD9-81ED-4DB2-BD59-A6C34878D82A}">
                    <a16:rowId xmlns:a16="http://schemas.microsoft.com/office/drawing/2014/main" val="10004"/>
                  </a:ext>
                </a:extLst>
              </a:tr>
            </a:tbl>
          </a:graphicData>
        </a:graphic>
      </p:graphicFrame>
      <p:sp>
        <p:nvSpPr>
          <p:cNvPr id="5" name="CuadroTexto 4">
            <a:extLst>
              <a:ext uri="{FF2B5EF4-FFF2-40B4-BE49-F238E27FC236}">
                <a16:creationId xmlns:a16="http://schemas.microsoft.com/office/drawing/2014/main" id="{F979174E-DE10-4B45-900F-34BA3B3434C2}"/>
              </a:ext>
            </a:extLst>
          </p:cNvPr>
          <p:cNvSpPr txBox="1"/>
          <p:nvPr/>
        </p:nvSpPr>
        <p:spPr>
          <a:xfrm>
            <a:off x="658504" y="514597"/>
            <a:ext cx="4578824" cy="369332"/>
          </a:xfrm>
          <a:prstGeom prst="rect">
            <a:avLst/>
          </a:prstGeom>
          <a:noFill/>
        </p:spPr>
        <p:txBody>
          <a:bodyPr wrap="square">
            <a:spAutoFit/>
          </a:bodyPr>
          <a:lstStyle/>
          <a:p>
            <a:r>
              <a:rPr lang="es-CO" sz="1800" b="1" dirty="0">
                <a:solidFill>
                  <a:srgbClr val="00B0F0"/>
                </a:solidFill>
              </a:rPr>
              <a:t>Contexto</a:t>
            </a:r>
            <a:endParaRPr lang="es-CO" dirty="0"/>
          </a:p>
        </p:txBody>
      </p:sp>
      <p:pic>
        <p:nvPicPr>
          <p:cNvPr id="7" name="Imagen 6">
            <a:hlinkClick r:id="rId2"/>
            <a:extLst>
              <a:ext uri="{FF2B5EF4-FFF2-40B4-BE49-F238E27FC236}">
                <a16:creationId xmlns:a16="http://schemas.microsoft.com/office/drawing/2014/main" id="{27EF2EBF-086E-404D-BF0D-DEE1DC27C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908" y="685616"/>
            <a:ext cx="2941092" cy="4439278"/>
          </a:xfrm>
          <a:prstGeom prst="rect">
            <a:avLst/>
          </a:prstGeom>
        </p:spPr>
      </p:pic>
    </p:spTree>
    <p:extLst>
      <p:ext uri="{BB962C8B-B14F-4D97-AF65-F5344CB8AC3E}">
        <p14:creationId xmlns:p14="http://schemas.microsoft.com/office/powerpoint/2010/main" val="3630292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950710" y="1654879"/>
            <a:ext cx="8066476" cy="3046988"/>
          </a:xfrm>
          <a:prstGeom prst="rect">
            <a:avLst/>
          </a:prstGeom>
          <a:noFill/>
          <a:ln w="19050">
            <a:noFill/>
          </a:ln>
        </p:spPr>
        <p:txBody>
          <a:bodyPr wrap="square" rtlCol="0">
            <a:spAutoFit/>
          </a:bodyPr>
          <a:lstStyle/>
          <a:p>
            <a:pPr marL="179388" indent="-179388">
              <a:buFontTx/>
              <a:buChar char="-"/>
            </a:pPr>
            <a:r>
              <a:rPr lang="es-CO" b="1" dirty="0">
                <a:solidFill>
                  <a:srgbClr val="00B0F0"/>
                </a:solidFill>
              </a:rPr>
              <a:t>Actualizar de manera participativa el Estatuto Académico en 2018 </a:t>
            </a:r>
            <a:r>
              <a:rPr lang="es-CO" dirty="0">
                <a:solidFill>
                  <a:schemeClr val="bg1"/>
                </a:solidFill>
              </a:rPr>
              <a:t>y a partir de este afianzar políticas y estrategias para la formación integral, la flexibilidad curricular, la interdisciplinariedad y la internacionalización. </a:t>
            </a:r>
            <a:br>
              <a:rPr lang="es-CO" sz="1600" dirty="0">
                <a:solidFill>
                  <a:schemeClr val="bg1"/>
                </a:solidFill>
              </a:rPr>
            </a:br>
            <a:endParaRPr lang="es-CO" sz="1600" dirty="0">
              <a:solidFill>
                <a:schemeClr val="bg1"/>
              </a:solidFill>
            </a:endParaRPr>
          </a:p>
          <a:p>
            <a:pPr marL="179388" indent="-179388">
              <a:buFontTx/>
              <a:buChar char="-"/>
            </a:pPr>
            <a:r>
              <a:rPr lang="es-CO" b="1" dirty="0">
                <a:solidFill>
                  <a:srgbClr val="00B0F0"/>
                </a:solidFill>
              </a:rPr>
              <a:t>La renovación de todos los registros calificados de sus programas</a:t>
            </a:r>
            <a:r>
              <a:rPr lang="es-CO" dirty="0">
                <a:solidFill>
                  <a:srgbClr val="00B0F0"/>
                </a:solidFill>
              </a:rPr>
              <a:t>, </a:t>
            </a:r>
            <a:r>
              <a:rPr lang="es-CO" dirty="0">
                <a:solidFill>
                  <a:schemeClr val="bg1"/>
                </a:solidFill>
              </a:rPr>
              <a:t>algunos de ellos con procesos de renovación  curricular, lo que evidencia políticas eficientes y actualizadas, así como ofertas de formación socialmente relevantes.</a:t>
            </a:r>
            <a:br>
              <a:rPr lang="es-CO" sz="1600" dirty="0">
                <a:solidFill>
                  <a:schemeClr val="bg1"/>
                </a:solidFill>
              </a:rPr>
            </a:br>
            <a:endParaRPr lang="es-CO" sz="1600" dirty="0">
              <a:solidFill>
                <a:schemeClr val="bg1"/>
              </a:solidFill>
            </a:endParaRPr>
          </a:p>
          <a:p>
            <a:pPr marL="179388" indent="-179388">
              <a:buFontTx/>
              <a:buChar char="-"/>
            </a:pPr>
            <a:r>
              <a:rPr lang="es-CO" b="1" dirty="0">
                <a:solidFill>
                  <a:srgbClr val="00B0F0"/>
                </a:solidFill>
              </a:rPr>
              <a:t>Ampliar las estrategias para la formación en lenguas extranjeras</a:t>
            </a:r>
            <a:r>
              <a:rPr lang="es-CO" dirty="0">
                <a:solidFill>
                  <a:srgbClr val="00B0F0"/>
                </a:solidFill>
              </a:rPr>
              <a:t>, </a:t>
            </a:r>
            <a:r>
              <a:rPr lang="es-CO" dirty="0">
                <a:solidFill>
                  <a:schemeClr val="bg1"/>
                </a:solidFill>
              </a:rPr>
              <a:t>dirigidas a todos los estudiantes de la Universidad y del Instituto Pedagógico Nacional.</a:t>
            </a:r>
          </a:p>
          <a:p>
            <a:pPr marL="179388" indent="-179388"/>
            <a:endParaRPr lang="es-CO" sz="1600" dirty="0">
              <a:solidFill>
                <a:schemeClr val="bg1"/>
              </a:solidFill>
            </a:endParaRPr>
          </a:p>
        </p:txBody>
      </p:sp>
      <p:sp>
        <p:nvSpPr>
          <p:cNvPr id="5" name="Rectángulo 4">
            <a:extLst>
              <a:ext uri="{FF2B5EF4-FFF2-40B4-BE49-F238E27FC236}">
                <a16:creationId xmlns:a16="http://schemas.microsoft.com/office/drawing/2014/main" id="{2392A874-E43A-4D73-BD04-E61B0BCDB336}"/>
              </a:ext>
            </a:extLst>
          </p:cNvPr>
          <p:cNvSpPr/>
          <p:nvPr/>
        </p:nvSpPr>
        <p:spPr>
          <a:xfrm>
            <a:off x="950710" y="877933"/>
            <a:ext cx="4682836" cy="400110"/>
          </a:xfrm>
          <a:prstGeom prst="rect">
            <a:avLst/>
          </a:prstGeom>
        </p:spPr>
        <p:txBody>
          <a:bodyPr wrap="square">
            <a:spAutoFit/>
          </a:bodyPr>
          <a:lstStyle/>
          <a:p>
            <a:r>
              <a:rPr lang="es-CO" sz="2000" i="1" dirty="0">
                <a:solidFill>
                  <a:schemeClr val="bg1"/>
                </a:solidFill>
                <a:latin typeface="Trebuchet MS" charset="0"/>
                <a:ea typeface="Trebuchet MS" charset="0"/>
                <a:cs typeface="Trebuchet MS" charset="0"/>
              </a:rPr>
              <a:t>Logros Factor 4</a:t>
            </a:r>
            <a:r>
              <a:rPr lang="es-CO" sz="2000" b="1" dirty="0">
                <a:solidFill>
                  <a:schemeClr val="bg1"/>
                </a:solidFill>
              </a:rPr>
              <a:t>. Procesos acad</a:t>
            </a:r>
            <a:r>
              <a:rPr lang="es-ES" sz="2000" b="1" dirty="0">
                <a:solidFill>
                  <a:schemeClr val="bg1"/>
                </a:solidFill>
              </a:rPr>
              <a:t>émicos</a:t>
            </a:r>
            <a:endParaRPr lang="es-CO" sz="2000" b="1" dirty="0">
              <a:solidFill>
                <a:schemeClr val="bg1"/>
              </a:solidFill>
            </a:endParaRPr>
          </a:p>
        </p:txBody>
      </p:sp>
    </p:spTree>
    <p:extLst>
      <p:ext uri="{BB962C8B-B14F-4D97-AF65-F5344CB8AC3E}">
        <p14:creationId xmlns:p14="http://schemas.microsoft.com/office/powerpoint/2010/main" val="2137364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50710" y="1290494"/>
            <a:ext cx="8066476" cy="3416320"/>
          </a:xfrm>
          <a:prstGeom prst="rect">
            <a:avLst/>
          </a:prstGeom>
          <a:noFill/>
          <a:ln w="19050">
            <a:noFill/>
          </a:ln>
        </p:spPr>
        <p:txBody>
          <a:bodyPr wrap="square" rtlCol="0">
            <a:spAutoFit/>
          </a:bodyPr>
          <a:lstStyle/>
          <a:p>
            <a:pPr marL="179388" indent="-179388">
              <a:buFontTx/>
              <a:buChar char="-"/>
            </a:pPr>
            <a:r>
              <a:rPr lang="es-CO" sz="2000" b="1" dirty="0">
                <a:solidFill>
                  <a:srgbClr val="00B0F0"/>
                </a:solidFill>
              </a:rPr>
              <a:t>Fortalecer e incentivar el uso de las TIC </a:t>
            </a:r>
            <a:r>
              <a:rPr lang="es-CO" sz="2000" dirty="0">
                <a:solidFill>
                  <a:schemeClr val="bg1"/>
                </a:solidFill>
              </a:rPr>
              <a:t>mediante la creación del Centro de Innovación y Desarrollo Educativo y Tecnológico (CIDET), el diseño y aprobación de programas con componente virtual y en modalidad a distancia, la renovación de aulas multimedia, la adquisición de bases de datos y el </a:t>
            </a:r>
            <a:r>
              <a:rPr lang="es-ES_tradnl" sz="2000" dirty="0">
                <a:solidFill>
                  <a:schemeClr val="bg1"/>
                </a:solidFill>
              </a:rPr>
              <a:t>licenciamiento de software</a:t>
            </a:r>
            <a:r>
              <a:rPr lang="es-CO" sz="2000" dirty="0">
                <a:solidFill>
                  <a:schemeClr val="bg1"/>
                </a:solidFill>
              </a:rPr>
              <a:t>; todo ello, gracias a una importante inversión en infraestructura y conectividad.</a:t>
            </a:r>
          </a:p>
          <a:p>
            <a:pPr marL="179388" indent="-179388">
              <a:buFontTx/>
              <a:buChar char="-"/>
            </a:pPr>
            <a:endParaRPr lang="es-CO" sz="1600" dirty="0">
              <a:solidFill>
                <a:schemeClr val="bg1"/>
              </a:solidFill>
            </a:endParaRPr>
          </a:p>
          <a:p>
            <a:pPr marL="179388" indent="-179388">
              <a:buFontTx/>
              <a:buChar char="-"/>
            </a:pPr>
            <a:r>
              <a:rPr lang="es-CO" sz="2000" b="1" dirty="0">
                <a:solidFill>
                  <a:srgbClr val="00B0F0"/>
                </a:solidFill>
              </a:rPr>
              <a:t>Mejorar la percepción de directivos, profesores, estudiantes y egresados </a:t>
            </a:r>
            <a:r>
              <a:rPr lang="es-CO" sz="2000" dirty="0">
                <a:solidFill>
                  <a:schemeClr val="bg1"/>
                </a:solidFill>
              </a:rPr>
              <a:t>acerca de las políticas relacionadas con formación integral, flexible e interdisciplinar; y con evaluación y actualización de los programas académicos. </a:t>
            </a:r>
          </a:p>
        </p:txBody>
      </p:sp>
    </p:spTree>
    <p:extLst>
      <p:ext uri="{BB962C8B-B14F-4D97-AF65-F5344CB8AC3E}">
        <p14:creationId xmlns:p14="http://schemas.microsoft.com/office/powerpoint/2010/main" val="2091183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D92D46BE-3F61-4EAD-9C4A-1EEBE6CA854D}"/>
              </a:ext>
            </a:extLst>
          </p:cNvPr>
          <p:cNvGraphicFramePr>
            <a:graphicFrameLocks noGrp="1"/>
          </p:cNvGraphicFramePr>
          <p:nvPr>
            <p:extLst>
              <p:ext uri="{D42A27DB-BD31-4B8C-83A1-F6EECF244321}">
                <p14:modId xmlns:p14="http://schemas.microsoft.com/office/powerpoint/2010/main" val="1627508606"/>
              </p:ext>
            </p:extLst>
          </p:nvPr>
        </p:nvGraphicFramePr>
        <p:xfrm>
          <a:off x="635620" y="1425740"/>
          <a:ext cx="8051179" cy="3186690"/>
        </p:xfrm>
        <a:graphic>
          <a:graphicData uri="http://schemas.openxmlformats.org/drawingml/2006/table">
            <a:tbl>
              <a:tblPr firstRow="1" firstCol="1" bandRow="1">
                <a:tableStyleId>{5C22544A-7EE6-4342-B048-85BDC9FD1C3A}</a:tableStyleId>
              </a:tblPr>
              <a:tblGrid>
                <a:gridCol w="1194150">
                  <a:extLst>
                    <a:ext uri="{9D8B030D-6E8A-4147-A177-3AD203B41FA5}">
                      <a16:colId xmlns:a16="http://schemas.microsoft.com/office/drawing/2014/main" val="84972349"/>
                    </a:ext>
                  </a:extLst>
                </a:gridCol>
                <a:gridCol w="1731030">
                  <a:extLst>
                    <a:ext uri="{9D8B030D-6E8A-4147-A177-3AD203B41FA5}">
                      <a16:colId xmlns:a16="http://schemas.microsoft.com/office/drawing/2014/main" val="4180349505"/>
                    </a:ext>
                  </a:extLst>
                </a:gridCol>
                <a:gridCol w="776262">
                  <a:extLst>
                    <a:ext uri="{9D8B030D-6E8A-4147-A177-3AD203B41FA5}">
                      <a16:colId xmlns:a16="http://schemas.microsoft.com/office/drawing/2014/main" val="4214713589"/>
                    </a:ext>
                  </a:extLst>
                </a:gridCol>
                <a:gridCol w="903379">
                  <a:extLst>
                    <a:ext uri="{9D8B030D-6E8A-4147-A177-3AD203B41FA5}">
                      <a16:colId xmlns:a16="http://schemas.microsoft.com/office/drawing/2014/main" val="435753284"/>
                    </a:ext>
                  </a:extLst>
                </a:gridCol>
                <a:gridCol w="1046091">
                  <a:extLst>
                    <a:ext uri="{9D8B030D-6E8A-4147-A177-3AD203B41FA5}">
                      <a16:colId xmlns:a16="http://schemas.microsoft.com/office/drawing/2014/main" val="3986974508"/>
                    </a:ext>
                  </a:extLst>
                </a:gridCol>
                <a:gridCol w="912102">
                  <a:extLst>
                    <a:ext uri="{9D8B030D-6E8A-4147-A177-3AD203B41FA5}">
                      <a16:colId xmlns:a16="http://schemas.microsoft.com/office/drawing/2014/main" val="1715750441"/>
                    </a:ext>
                  </a:extLst>
                </a:gridCol>
                <a:gridCol w="887881">
                  <a:extLst>
                    <a:ext uri="{9D8B030D-6E8A-4147-A177-3AD203B41FA5}">
                      <a16:colId xmlns:a16="http://schemas.microsoft.com/office/drawing/2014/main" val="4121158582"/>
                    </a:ext>
                  </a:extLst>
                </a:gridCol>
                <a:gridCol w="600284">
                  <a:extLst>
                    <a:ext uri="{9D8B030D-6E8A-4147-A177-3AD203B41FA5}">
                      <a16:colId xmlns:a16="http://schemas.microsoft.com/office/drawing/2014/main" val="2399675103"/>
                    </a:ext>
                  </a:extLst>
                </a:gridCol>
              </a:tblGrid>
              <a:tr h="397933">
                <a:tc rowSpan="2">
                  <a:txBody>
                    <a:bodyPr/>
                    <a:lstStyle/>
                    <a:p>
                      <a:pPr algn="ctr">
                        <a:lnSpc>
                          <a:spcPct val="107000"/>
                        </a:lnSpc>
                        <a:spcAft>
                          <a:spcPts val="0"/>
                        </a:spcAft>
                      </a:pPr>
                      <a:r>
                        <a:rPr lang="es-CO" sz="1100" b="1" dirty="0">
                          <a:effectLst/>
                          <a:latin typeface="Trebuchet MS" charset="0"/>
                          <a:ea typeface="Trebuchet MS" charset="0"/>
                          <a:cs typeface="Trebuchet MS" charset="0"/>
                        </a:rPr>
                        <a:t>Ponderación del Factor</a:t>
                      </a:r>
                    </a:p>
                  </a:txBody>
                  <a:tcPr marL="23275" marR="23275" marT="0" marB="0" anchor="ctr">
                    <a:solidFill>
                      <a:schemeClr val="tx2">
                        <a:lumMod val="75000"/>
                      </a:schemeClr>
                    </a:solidFill>
                  </a:tcPr>
                </a:tc>
                <a:tc rowSpan="2">
                  <a:txBody>
                    <a:bodyPr/>
                    <a:lstStyle/>
                    <a:p>
                      <a:pPr algn="ctr">
                        <a:lnSpc>
                          <a:spcPct val="107000"/>
                        </a:lnSpc>
                        <a:spcAft>
                          <a:spcPts val="0"/>
                        </a:spcAft>
                      </a:pPr>
                      <a:r>
                        <a:rPr lang="es-CO" sz="1100" b="1" dirty="0">
                          <a:effectLst/>
                          <a:latin typeface="Trebuchet MS" charset="0"/>
                          <a:ea typeface="Trebuchet MS" charset="0"/>
                          <a:cs typeface="Trebuchet MS" charset="0"/>
                        </a:rPr>
                        <a:t>Característica</a:t>
                      </a:r>
                    </a:p>
                  </a:txBody>
                  <a:tcPr marL="23275" marR="23275" marT="0" marB="0" anchor="ctr">
                    <a:solidFill>
                      <a:schemeClr val="tx2">
                        <a:lumMod val="75000"/>
                      </a:schemeClr>
                    </a:solidFill>
                  </a:tcPr>
                </a:tc>
                <a:tc gridSpan="2">
                  <a:txBody>
                    <a:bodyPr/>
                    <a:lstStyle/>
                    <a:p>
                      <a:pPr algn="ctr">
                        <a:lnSpc>
                          <a:spcPct val="107000"/>
                        </a:lnSpc>
                        <a:spcAft>
                          <a:spcPts val="0"/>
                        </a:spcAft>
                      </a:pPr>
                      <a:r>
                        <a:rPr lang="es-CO" sz="1100" b="1" dirty="0">
                          <a:effectLst/>
                          <a:latin typeface="Trebuchet MS" charset="0"/>
                          <a:ea typeface="Trebuchet MS" charset="0"/>
                          <a:cs typeface="Trebuchet MS" charset="0"/>
                        </a:rPr>
                        <a:t>% Ponderado Característica</a:t>
                      </a:r>
                    </a:p>
                  </a:txBody>
                  <a:tcPr marL="23275" marR="23275"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Cumplimiento</a:t>
                      </a:r>
                    </a:p>
                  </a:txBody>
                  <a:tcPr marL="23275" marR="23275" marT="0" marB="0" anchor="ctr">
                    <a:solidFill>
                      <a:schemeClr val="tx2">
                        <a:lumMod val="75000"/>
                      </a:schemeClr>
                    </a:solidFill>
                  </a:tcPr>
                </a:tc>
                <a:tc gridSpan="2">
                  <a:txBody>
                    <a:bodyPr/>
                    <a:lstStyle/>
                    <a:p>
                      <a:pPr algn="ctr">
                        <a:lnSpc>
                          <a:spcPct val="107000"/>
                        </a:lnSpc>
                        <a:spcAft>
                          <a:spcPts val="0"/>
                        </a:spcAft>
                      </a:pPr>
                      <a:r>
                        <a:rPr lang="es-CO" sz="1100" b="1" dirty="0">
                          <a:effectLst/>
                          <a:latin typeface="Trebuchet MS" charset="0"/>
                          <a:ea typeface="Trebuchet MS" charset="0"/>
                          <a:cs typeface="Trebuchet MS" charset="0"/>
                        </a:rPr>
                        <a:t>Calificación por tipo de fuente</a:t>
                      </a:r>
                    </a:p>
                  </a:txBody>
                  <a:tcPr marL="23275" marR="23275"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effectLst/>
                          <a:latin typeface="Trebuchet MS" charset="0"/>
                          <a:ea typeface="Trebuchet MS" charset="0"/>
                          <a:cs typeface="Trebuchet MS" charset="0"/>
                        </a:rPr>
                        <a:t>Total</a:t>
                      </a:r>
                    </a:p>
                  </a:txBody>
                  <a:tcPr marL="23275" marR="23275" marT="0" marB="0" anchor="ctr">
                    <a:solidFill>
                      <a:schemeClr val="tx2">
                        <a:lumMod val="75000"/>
                      </a:schemeClr>
                    </a:solidFill>
                  </a:tcPr>
                </a:tc>
                <a:extLst>
                  <a:ext uri="{0D108BD9-81ED-4DB2-BD59-A6C34878D82A}">
                    <a16:rowId xmlns:a16="http://schemas.microsoft.com/office/drawing/2014/main" val="1772308339"/>
                  </a:ext>
                </a:extLst>
              </a:tr>
              <a:tr h="335744">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Asignado</a:t>
                      </a:r>
                    </a:p>
                  </a:txBody>
                  <a:tcPr marL="23275" marR="23275"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Alcanzado</a:t>
                      </a:r>
                    </a:p>
                  </a:txBody>
                  <a:tcPr marL="23275" marR="23275" marT="0" marB="0" anchor="ctr">
                    <a:solidFill>
                      <a:schemeClr val="tx2">
                        <a:lumMod val="75000"/>
                      </a:schemeClr>
                    </a:solidFill>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Documental</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80%</a:t>
                      </a:r>
                    </a:p>
                  </a:txBody>
                  <a:tcPr marL="23275" marR="23275"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Percepción</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20%</a:t>
                      </a:r>
                    </a:p>
                  </a:txBody>
                  <a:tcPr marL="23275" marR="23275" marT="0" marB="0" anchor="ctr">
                    <a:solidFill>
                      <a:schemeClr val="tx2">
                        <a:lumMod val="75000"/>
                      </a:schemeClr>
                    </a:solidFill>
                  </a:tcPr>
                </a:tc>
                <a:tc vMerge="1">
                  <a:txBody>
                    <a:bodyPr/>
                    <a:lstStyle/>
                    <a:p>
                      <a:endParaRPr lang="es-CO"/>
                    </a:p>
                  </a:txBody>
                  <a:tcPr/>
                </a:tc>
                <a:extLst>
                  <a:ext uri="{0D108BD9-81ED-4DB2-BD59-A6C34878D82A}">
                    <a16:rowId xmlns:a16="http://schemas.microsoft.com/office/drawing/2014/main" val="2218417124"/>
                  </a:ext>
                </a:extLst>
              </a:tr>
              <a:tr h="806776">
                <a:tc rowSpan="2">
                  <a:txBody>
                    <a:bodyPr/>
                    <a:lstStyle/>
                    <a:p>
                      <a:pPr algn="ctr">
                        <a:lnSpc>
                          <a:spcPct val="107000"/>
                        </a:lnSpc>
                        <a:spcAft>
                          <a:spcPts val="0"/>
                        </a:spcAft>
                      </a:pPr>
                      <a:r>
                        <a:rPr lang="es-CO" sz="1600" dirty="0">
                          <a:solidFill>
                            <a:schemeClr val="tx2">
                              <a:lumMod val="50000"/>
                            </a:schemeClr>
                          </a:solidFill>
                          <a:effectLst/>
                        </a:rPr>
                        <a:t>9</a:t>
                      </a:r>
                      <a:endParaRPr lang="es-CO" sz="105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92D050"/>
                    </a:solidFill>
                  </a:tcPr>
                </a:tc>
                <a:tc>
                  <a:txBody>
                    <a:bodyPr/>
                    <a:lstStyle/>
                    <a:p>
                      <a:pPr>
                        <a:lnSpc>
                          <a:spcPct val="107000"/>
                        </a:lnSpc>
                        <a:spcAft>
                          <a:spcPts val="0"/>
                        </a:spcAft>
                      </a:pPr>
                      <a:r>
                        <a:rPr lang="es-CO" sz="1400" dirty="0">
                          <a:solidFill>
                            <a:schemeClr val="bg1"/>
                          </a:solidFill>
                          <a:effectLst/>
                        </a:rPr>
                        <a:t>Inserción de la Universidad en contextos académicos nacionales e internacionales</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5</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4,3</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86,00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4,4</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dirty="0">
                          <a:solidFill>
                            <a:schemeClr val="bg1"/>
                          </a:solidFill>
                          <a:effectLst/>
                        </a:rPr>
                        <a:t>4,1</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b="1" dirty="0">
                          <a:solidFill>
                            <a:schemeClr val="bg1"/>
                          </a:solidFill>
                          <a:effectLst/>
                        </a:rPr>
                        <a:t>4,3</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extLst>
                  <a:ext uri="{0D108BD9-81ED-4DB2-BD59-A6C34878D82A}">
                    <a16:rowId xmlns:a16="http://schemas.microsoft.com/office/drawing/2014/main" val="1770323527"/>
                  </a:ext>
                </a:extLst>
              </a:tr>
              <a:tr h="605082">
                <a:tc vMerge="1">
                  <a:txBody>
                    <a:bodyPr/>
                    <a:lstStyle/>
                    <a:p>
                      <a:endParaRPr lang="es-CO"/>
                    </a:p>
                  </a:txBody>
                  <a:tcPr/>
                </a:tc>
                <a:tc>
                  <a:txBody>
                    <a:bodyPr/>
                    <a:lstStyle/>
                    <a:p>
                      <a:pPr>
                        <a:lnSpc>
                          <a:spcPct val="107000"/>
                        </a:lnSpc>
                        <a:spcAft>
                          <a:spcPts val="0"/>
                        </a:spcAft>
                      </a:pPr>
                      <a:r>
                        <a:rPr lang="es-CO" sz="1400" dirty="0">
                          <a:solidFill>
                            <a:schemeClr val="bg1"/>
                          </a:solidFill>
                          <a:effectLst/>
                        </a:rPr>
                        <a:t>Relaciones externas de profesores y estudiantes.</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4</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3,4</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86,00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noFill/>
                  </a:tcPr>
                </a:tc>
                <a:tc>
                  <a:txBody>
                    <a:bodyPr/>
                    <a:lstStyle/>
                    <a:p>
                      <a:pPr algn="ctr">
                        <a:lnSpc>
                          <a:spcPct val="107000"/>
                        </a:lnSpc>
                        <a:spcAft>
                          <a:spcPts val="0"/>
                        </a:spcAft>
                      </a:pPr>
                      <a:r>
                        <a:rPr lang="es-CO" sz="1600" dirty="0">
                          <a:solidFill>
                            <a:schemeClr val="bg1"/>
                          </a:solidFill>
                          <a:effectLst/>
                        </a:rPr>
                        <a:t>4,4</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dirty="0">
                          <a:solidFill>
                            <a:schemeClr val="bg1"/>
                          </a:solidFill>
                          <a:effectLst/>
                        </a:rPr>
                        <a:t>4,0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a:txBody>
                    <a:bodyPr/>
                    <a:lstStyle/>
                    <a:p>
                      <a:pPr algn="ctr">
                        <a:lnSpc>
                          <a:spcPct val="107000"/>
                        </a:lnSpc>
                        <a:spcAft>
                          <a:spcPts val="0"/>
                        </a:spcAft>
                      </a:pPr>
                      <a:r>
                        <a:rPr lang="es-CO" sz="1600" b="1" dirty="0">
                          <a:solidFill>
                            <a:schemeClr val="bg1"/>
                          </a:solidFill>
                          <a:effectLst/>
                        </a:rPr>
                        <a:t>4,3</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extLst>
                  <a:ext uri="{0D108BD9-81ED-4DB2-BD59-A6C34878D82A}">
                    <a16:rowId xmlns:a16="http://schemas.microsoft.com/office/drawing/2014/main" val="1660573965"/>
                  </a:ext>
                </a:extLst>
              </a:tr>
              <a:tr h="636678">
                <a:tc gridSpan="2">
                  <a:txBody>
                    <a:bodyPr/>
                    <a:lstStyle/>
                    <a:p>
                      <a:pPr algn="ctr">
                        <a:lnSpc>
                          <a:spcPct val="107000"/>
                        </a:lnSpc>
                        <a:spcAft>
                          <a:spcPts val="0"/>
                        </a:spcAft>
                      </a:pPr>
                      <a:r>
                        <a:rPr lang="es-CO" sz="1600" b="1" i="1" dirty="0">
                          <a:solidFill>
                            <a:schemeClr val="tx2">
                              <a:lumMod val="50000"/>
                            </a:schemeClr>
                          </a:solidFill>
                          <a:effectLst/>
                        </a:rPr>
                        <a:t>Grado de cumplimiento y calificación Factor 5</a:t>
                      </a:r>
                      <a:endParaRPr lang="es-CO"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92D050"/>
                    </a:solidFill>
                  </a:tcPr>
                </a:tc>
                <a:tc hMerge="1">
                  <a:txBody>
                    <a:bodyPr/>
                    <a:lstStyle/>
                    <a:p>
                      <a:endParaRPr lang="es-CO"/>
                    </a:p>
                  </a:txBody>
                  <a:tcPr/>
                </a:tc>
                <a:tc>
                  <a:txBody>
                    <a:bodyPr/>
                    <a:lstStyle/>
                    <a:p>
                      <a:pPr marL="0" algn="ctr" defTabSz="457200" rtl="0" eaLnBrk="1" latinLnBrk="0" hangingPunct="1">
                        <a:lnSpc>
                          <a:spcPct val="107000"/>
                        </a:lnSpc>
                        <a:spcAft>
                          <a:spcPts val="0"/>
                        </a:spcAft>
                      </a:pPr>
                      <a:r>
                        <a:rPr lang="es-CO" sz="1600" b="1" kern="1200" dirty="0">
                          <a:solidFill>
                            <a:srgbClr val="92D050"/>
                          </a:solidFill>
                          <a:effectLst/>
                          <a:latin typeface="+mn-lt"/>
                          <a:ea typeface="+mn-ea"/>
                          <a:cs typeface="+mn-cs"/>
                        </a:rPr>
                        <a:t>9</a:t>
                      </a:r>
                    </a:p>
                  </a:txBody>
                  <a:tcPr marL="23275" marR="23275" marT="0" marB="0" anchor="ctr">
                    <a:noFill/>
                  </a:tcPr>
                </a:tc>
                <a:tc>
                  <a:txBody>
                    <a:bodyPr/>
                    <a:lstStyle/>
                    <a:p>
                      <a:pPr marL="0" algn="ctr" defTabSz="457200" rtl="0" eaLnBrk="1" latinLnBrk="0" hangingPunct="1">
                        <a:lnSpc>
                          <a:spcPct val="107000"/>
                        </a:lnSpc>
                        <a:spcAft>
                          <a:spcPts val="0"/>
                        </a:spcAft>
                      </a:pPr>
                      <a:r>
                        <a:rPr lang="es-CO" sz="1600" b="1" kern="1200" dirty="0">
                          <a:solidFill>
                            <a:srgbClr val="92D050"/>
                          </a:solidFill>
                          <a:effectLst/>
                          <a:latin typeface="+mn-lt"/>
                          <a:ea typeface="+mn-ea"/>
                          <a:cs typeface="+mn-cs"/>
                        </a:rPr>
                        <a:t>7,7</a:t>
                      </a:r>
                    </a:p>
                  </a:txBody>
                  <a:tcPr marL="23275" marR="23275" marT="0" marB="0" anchor="ctr">
                    <a:noFill/>
                  </a:tcPr>
                </a:tc>
                <a:tc>
                  <a:txBody>
                    <a:bodyPr/>
                    <a:lstStyle/>
                    <a:p>
                      <a:pPr marL="0" algn="ctr" defTabSz="457200" rtl="0" eaLnBrk="1" latinLnBrk="0" hangingPunct="1">
                        <a:lnSpc>
                          <a:spcPct val="107000"/>
                        </a:lnSpc>
                        <a:spcAft>
                          <a:spcPts val="0"/>
                        </a:spcAft>
                      </a:pPr>
                      <a:r>
                        <a:rPr lang="es-CO" sz="1600" b="1" kern="1200" dirty="0">
                          <a:solidFill>
                            <a:srgbClr val="92D050"/>
                          </a:solidFill>
                          <a:effectLst/>
                          <a:latin typeface="+mn-lt"/>
                          <a:ea typeface="+mn-ea"/>
                          <a:cs typeface="+mn-cs"/>
                        </a:rPr>
                        <a:t>86,00%</a:t>
                      </a:r>
                    </a:p>
                  </a:txBody>
                  <a:tcPr marL="23275" marR="23275" marT="0" marB="0" anchor="ctr">
                    <a:noFill/>
                  </a:tcPr>
                </a:tc>
                <a:tc gridSpan="2">
                  <a:txBody>
                    <a:bodyPr/>
                    <a:lstStyle/>
                    <a:p>
                      <a:pPr algn="ctr">
                        <a:lnSpc>
                          <a:spcPct val="107000"/>
                        </a:lnSpc>
                        <a:spcAft>
                          <a:spcPts val="0"/>
                        </a:spcAft>
                      </a:pPr>
                      <a:r>
                        <a:rPr lang="es-CO" sz="1600" b="1" dirty="0">
                          <a:solidFill>
                            <a:srgbClr val="92D050"/>
                          </a:solidFill>
                          <a:effectLst/>
                        </a:rPr>
                        <a:t>Se cumple en alto grado</a:t>
                      </a:r>
                      <a:endParaRPr lang="es-CO" sz="1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tc hMerge="1">
                  <a:txBody>
                    <a:bodyPr/>
                    <a:lstStyle/>
                    <a:p>
                      <a:endParaRPr lang="es-CO"/>
                    </a:p>
                  </a:txBody>
                  <a:tcPr/>
                </a:tc>
                <a:tc>
                  <a:txBody>
                    <a:bodyPr/>
                    <a:lstStyle/>
                    <a:p>
                      <a:pPr algn="ctr">
                        <a:lnSpc>
                          <a:spcPct val="107000"/>
                        </a:lnSpc>
                        <a:spcAft>
                          <a:spcPts val="0"/>
                        </a:spcAft>
                      </a:pPr>
                      <a:r>
                        <a:rPr lang="es-CO" sz="1600" b="1" dirty="0">
                          <a:solidFill>
                            <a:srgbClr val="92D050"/>
                          </a:solidFill>
                          <a:effectLst/>
                        </a:rPr>
                        <a:t>4,3</a:t>
                      </a:r>
                      <a:endParaRPr lang="es-CO" sz="1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275" marR="23275" marT="0" marB="0" anchor="ctr">
                    <a:solidFill>
                      <a:srgbClr val="0070C0"/>
                    </a:solidFill>
                  </a:tcPr>
                </a:tc>
                <a:extLst>
                  <a:ext uri="{0D108BD9-81ED-4DB2-BD59-A6C34878D82A}">
                    <a16:rowId xmlns:a16="http://schemas.microsoft.com/office/drawing/2014/main" val="50454438"/>
                  </a:ext>
                </a:extLst>
              </a:tr>
            </a:tbl>
          </a:graphicData>
        </a:graphic>
      </p:graphicFrame>
      <p:sp>
        <p:nvSpPr>
          <p:cNvPr id="6" name="Rectángulo: esquinas redondeadas 10">
            <a:extLst>
              <a:ext uri="{FF2B5EF4-FFF2-40B4-BE49-F238E27FC236}">
                <a16:creationId xmlns:a16="http://schemas.microsoft.com/office/drawing/2014/main" id="{DCB605CA-FAC3-294B-AB23-A55932D05B71}"/>
              </a:ext>
            </a:extLst>
          </p:cNvPr>
          <p:cNvSpPr/>
          <p:nvPr/>
        </p:nvSpPr>
        <p:spPr>
          <a:xfrm>
            <a:off x="5115139" y="4752211"/>
            <a:ext cx="1185543" cy="264614"/>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b="1" dirty="0">
                <a:solidFill>
                  <a:schemeClr val="tx1"/>
                </a:solidFill>
              </a:rPr>
              <a:t>Factor nuevo</a:t>
            </a:r>
          </a:p>
        </p:txBody>
      </p:sp>
      <p:sp>
        <p:nvSpPr>
          <p:cNvPr id="8" name="Rectángulo 7">
            <a:extLst>
              <a:ext uri="{FF2B5EF4-FFF2-40B4-BE49-F238E27FC236}">
                <a16:creationId xmlns:a16="http://schemas.microsoft.com/office/drawing/2014/main" id="{0D34AC9A-8B49-4169-8B9D-14CBE8FBBA2E}"/>
              </a:ext>
            </a:extLst>
          </p:cNvPr>
          <p:cNvSpPr/>
          <p:nvPr/>
        </p:nvSpPr>
        <p:spPr>
          <a:xfrm>
            <a:off x="590459" y="684762"/>
            <a:ext cx="4977038" cy="400110"/>
          </a:xfrm>
          <a:prstGeom prst="rect">
            <a:avLst/>
          </a:prstGeom>
        </p:spPr>
        <p:txBody>
          <a:bodyPr wrap="square">
            <a:spAutoFit/>
          </a:bodyPr>
          <a:lstStyle/>
          <a:p>
            <a:r>
              <a:rPr lang="es-CO" sz="1400" i="1" dirty="0">
                <a:solidFill>
                  <a:schemeClr val="bg1"/>
                </a:solidFill>
                <a:latin typeface="Trebuchet MS" charset="0"/>
                <a:ea typeface="Trebuchet MS" charset="0"/>
                <a:cs typeface="Trebuchet MS" charset="0"/>
              </a:rPr>
              <a:t>Factor 5: </a:t>
            </a:r>
            <a:r>
              <a:rPr lang="es-CO" sz="2000" b="1" dirty="0">
                <a:solidFill>
                  <a:schemeClr val="bg1"/>
                </a:solidFill>
              </a:rPr>
              <a:t>Visibilidad Nacional e Internacional</a:t>
            </a:r>
          </a:p>
        </p:txBody>
      </p:sp>
    </p:spTree>
    <p:extLst>
      <p:ext uri="{BB962C8B-B14F-4D97-AF65-F5344CB8AC3E}">
        <p14:creationId xmlns:p14="http://schemas.microsoft.com/office/powerpoint/2010/main" val="3355907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ABEF8C0-FA31-451A-9972-9A6088390C47}"/>
              </a:ext>
            </a:extLst>
          </p:cNvPr>
          <p:cNvSpPr txBox="1"/>
          <p:nvPr/>
        </p:nvSpPr>
        <p:spPr>
          <a:xfrm>
            <a:off x="911810" y="1445873"/>
            <a:ext cx="7984683" cy="3631763"/>
          </a:xfrm>
          <a:prstGeom prst="rect">
            <a:avLst/>
          </a:prstGeom>
          <a:noFill/>
          <a:ln w="19050">
            <a:noFill/>
          </a:ln>
        </p:spPr>
        <p:txBody>
          <a:bodyPr wrap="square" rtlCol="0">
            <a:spAutoFit/>
          </a:bodyPr>
          <a:lstStyle/>
          <a:p>
            <a:pPr marL="179388" indent="-179388">
              <a:buFontTx/>
              <a:buChar char="-"/>
            </a:pPr>
            <a:r>
              <a:rPr lang="es-CO" b="1" dirty="0">
                <a:solidFill>
                  <a:srgbClr val="92D050"/>
                </a:solidFill>
              </a:rPr>
              <a:t>Desarrollar 148 convenios: 60 del orden nacional </a:t>
            </a:r>
            <a:r>
              <a:rPr lang="es-CO" dirty="0">
                <a:solidFill>
                  <a:schemeClr val="bg1"/>
                </a:solidFill>
              </a:rPr>
              <a:t>(61 instituciones) y </a:t>
            </a:r>
            <a:r>
              <a:rPr lang="es-CO" b="1" dirty="0">
                <a:solidFill>
                  <a:srgbClr val="92D050"/>
                </a:solidFill>
              </a:rPr>
              <a:t>88 internacionales </a:t>
            </a:r>
            <a:r>
              <a:rPr lang="es-CO" dirty="0">
                <a:solidFill>
                  <a:schemeClr val="bg1"/>
                </a:solidFill>
              </a:rPr>
              <a:t>(71 instituciones). En 2014 se contaba con 51 convenios internacionales con 49 instituciones.</a:t>
            </a:r>
            <a:br>
              <a:rPr lang="es-CO" sz="1600" dirty="0">
                <a:solidFill>
                  <a:schemeClr val="bg1"/>
                </a:solidFill>
              </a:rPr>
            </a:br>
            <a:endParaRPr lang="es-ES" sz="1600" dirty="0">
              <a:solidFill>
                <a:schemeClr val="bg1"/>
              </a:solidFill>
            </a:endParaRPr>
          </a:p>
          <a:p>
            <a:pPr marL="179388" indent="-179388">
              <a:buFontTx/>
              <a:buChar char="-"/>
            </a:pPr>
            <a:r>
              <a:rPr lang="es-ES" b="1" dirty="0">
                <a:solidFill>
                  <a:srgbClr val="92D050"/>
                </a:solidFill>
              </a:rPr>
              <a:t>Desarrollar 4 proyectos de investigación en cooperación internacional </a:t>
            </a:r>
            <a:r>
              <a:rPr lang="es-ES" dirty="0">
                <a:solidFill>
                  <a:schemeClr val="bg1"/>
                </a:solidFill>
              </a:rPr>
              <a:t>con instituciones de Europa y América Latina (3 proyectos Erasmus y 1 proyecto con la </a:t>
            </a:r>
            <a:r>
              <a:rPr lang="es-CO" dirty="0">
                <a:solidFill>
                  <a:schemeClr val="bg1"/>
                </a:solidFill>
              </a:rPr>
              <a:t>Red Educativa Universitaria de Conocimiento y Acción Regional - REDUCAR).</a:t>
            </a:r>
            <a:r>
              <a:rPr lang="es-CO" sz="1600" dirty="0">
                <a:solidFill>
                  <a:schemeClr val="bg1"/>
                </a:solidFill>
              </a:rPr>
              <a:t> </a:t>
            </a:r>
            <a:br>
              <a:rPr lang="es-CO" sz="1600" dirty="0">
                <a:solidFill>
                  <a:schemeClr val="bg1"/>
                </a:solidFill>
              </a:rPr>
            </a:br>
            <a:endParaRPr lang="es-CO" sz="1600" dirty="0">
              <a:solidFill>
                <a:schemeClr val="bg1"/>
              </a:solidFill>
            </a:endParaRPr>
          </a:p>
          <a:p>
            <a:pPr marL="179388" indent="-179388">
              <a:buFontTx/>
              <a:buChar char="-"/>
            </a:pPr>
            <a:r>
              <a:rPr lang="es-ES" b="1" dirty="0">
                <a:solidFill>
                  <a:srgbClr val="92D050"/>
                </a:solidFill>
              </a:rPr>
              <a:t>Establecer en el nuevo Estatuto Académico las posibilidades de cursar doble titulación y doble programa</a:t>
            </a:r>
            <a:r>
              <a:rPr lang="es-ES" dirty="0">
                <a:solidFill>
                  <a:srgbClr val="92D050"/>
                </a:solidFill>
              </a:rPr>
              <a:t>, </a:t>
            </a:r>
            <a:r>
              <a:rPr lang="es-ES" dirty="0">
                <a:solidFill>
                  <a:schemeClr val="bg1"/>
                </a:solidFill>
              </a:rPr>
              <a:t>potenciando los procesos que adelanta con las universidades de Nantes y de Reims-Champagne-Ardenne (Francia), con </a:t>
            </a:r>
            <a:r>
              <a:rPr lang="es-CO" dirty="0">
                <a:solidFill>
                  <a:schemeClr val="bg1"/>
                </a:solidFill>
              </a:rPr>
              <a:t>el Instituto Superior de Ciencias de la Educación de Douro - ISCE (Portugal) y </a:t>
            </a:r>
            <a:r>
              <a:rPr lang="es-ES" dirty="0">
                <a:solidFill>
                  <a:schemeClr val="bg1"/>
                </a:solidFill>
              </a:rPr>
              <a:t>el Instituto Técnico Central (Colombia).</a:t>
            </a:r>
          </a:p>
        </p:txBody>
      </p:sp>
      <p:sp>
        <p:nvSpPr>
          <p:cNvPr id="3" name="Rectángulo 2">
            <a:extLst>
              <a:ext uri="{FF2B5EF4-FFF2-40B4-BE49-F238E27FC236}">
                <a16:creationId xmlns:a16="http://schemas.microsoft.com/office/drawing/2014/main" id="{D21E92F7-C3F0-4F4C-9228-F8237CF4D3A0}"/>
              </a:ext>
            </a:extLst>
          </p:cNvPr>
          <p:cNvSpPr/>
          <p:nvPr/>
        </p:nvSpPr>
        <p:spPr>
          <a:xfrm>
            <a:off x="911810" y="744541"/>
            <a:ext cx="5255298" cy="646331"/>
          </a:xfrm>
          <a:prstGeom prst="rect">
            <a:avLst/>
          </a:prstGeom>
        </p:spPr>
        <p:txBody>
          <a:bodyPr wrap="square">
            <a:spAutoFit/>
          </a:bodyPr>
          <a:lstStyle/>
          <a:p>
            <a:r>
              <a:rPr lang="es-CO" b="1" dirty="0">
                <a:solidFill>
                  <a:schemeClr val="bg1"/>
                </a:solidFill>
              </a:rPr>
              <a:t>Logros Factor 5 </a:t>
            </a:r>
          </a:p>
          <a:p>
            <a:r>
              <a:rPr lang="es-CO" b="1" dirty="0">
                <a:solidFill>
                  <a:schemeClr val="bg1"/>
                </a:solidFill>
              </a:rPr>
              <a:t>Visibilidad Nacional e Internacional:</a:t>
            </a:r>
            <a:endParaRPr lang="es-CO" dirty="0">
              <a:solidFill>
                <a:schemeClr val="bg1"/>
              </a:solidFill>
            </a:endParaRPr>
          </a:p>
        </p:txBody>
      </p:sp>
    </p:spTree>
    <p:extLst>
      <p:ext uri="{BB962C8B-B14F-4D97-AF65-F5344CB8AC3E}">
        <p14:creationId xmlns:p14="http://schemas.microsoft.com/office/powerpoint/2010/main" val="2404821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ABEF8C0-FA31-451A-9972-9A6088390C47}"/>
              </a:ext>
            </a:extLst>
          </p:cNvPr>
          <p:cNvSpPr txBox="1"/>
          <p:nvPr/>
        </p:nvSpPr>
        <p:spPr>
          <a:xfrm>
            <a:off x="1034541" y="1444824"/>
            <a:ext cx="7695643" cy="3323987"/>
          </a:xfrm>
          <a:prstGeom prst="rect">
            <a:avLst/>
          </a:prstGeom>
          <a:noFill/>
          <a:ln w="19050">
            <a:noFill/>
          </a:ln>
        </p:spPr>
        <p:txBody>
          <a:bodyPr wrap="square" rtlCol="0">
            <a:spAutoFit/>
          </a:bodyPr>
          <a:lstStyle/>
          <a:p>
            <a:pPr marL="179388" indent="-179388">
              <a:buFontTx/>
              <a:buChar char="-"/>
            </a:pPr>
            <a:r>
              <a:rPr lang="es-ES" b="1" dirty="0">
                <a:solidFill>
                  <a:srgbClr val="92D050"/>
                </a:solidFill>
              </a:rPr>
              <a:t>Incrementar los </a:t>
            </a:r>
            <a:r>
              <a:rPr lang="es-CO" b="1" dirty="0">
                <a:solidFill>
                  <a:srgbClr val="92D050"/>
                </a:solidFill>
              </a:rPr>
              <a:t>apoyos económicos de movilidad internacional: </a:t>
            </a:r>
            <a:r>
              <a:rPr lang="es-CO" dirty="0">
                <a:solidFill>
                  <a:schemeClr val="bg1"/>
                </a:solidFill>
              </a:rPr>
              <a:t>en el período 2014-2018 la inversión fue de $2.534.779.673, destinada al apoyo a 508 estudiantes en movilidad al exterior, 364 profesores en comisión de servicios y 118 profesores ocasionales en representación institucional. Asimismo 303 estudiantes extranjeros recibidos y 220 profesores extranjeros invitados. Experiencias que posibilitaron a los estudiantes de la UPN homologar cursos y prácticas.</a:t>
            </a:r>
            <a:r>
              <a:rPr lang="es-CO" sz="1600" dirty="0">
                <a:solidFill>
                  <a:schemeClr val="bg1"/>
                </a:solidFill>
              </a:rPr>
              <a:t> </a:t>
            </a:r>
          </a:p>
          <a:p>
            <a:pPr marL="179388" indent="-179388">
              <a:buFontTx/>
              <a:buChar char="-"/>
            </a:pPr>
            <a:endParaRPr lang="es-CO" sz="1600" b="1" dirty="0">
              <a:solidFill>
                <a:srgbClr val="92D050"/>
              </a:solidFill>
            </a:endParaRPr>
          </a:p>
          <a:p>
            <a:pPr marL="179388" indent="-179388">
              <a:buFontTx/>
              <a:buChar char="-"/>
            </a:pPr>
            <a:r>
              <a:rPr lang="es-CO" b="1" dirty="0">
                <a:solidFill>
                  <a:srgbClr val="92D050"/>
                </a:solidFill>
              </a:rPr>
              <a:t>Recibir 30 delegaciones de 13 países </a:t>
            </a:r>
            <a:r>
              <a:rPr lang="es-CO" dirty="0">
                <a:solidFill>
                  <a:schemeClr val="bg1"/>
                </a:solidFill>
              </a:rPr>
              <a:t>(276 invitados), interesadas en establecer o fortalecer convenios y acciones de cooperación.</a:t>
            </a:r>
            <a:br>
              <a:rPr lang="es-CO" sz="1600" dirty="0">
                <a:solidFill>
                  <a:schemeClr val="bg1"/>
                </a:solidFill>
              </a:rPr>
            </a:br>
            <a:r>
              <a:rPr lang="es-CO" sz="1600" dirty="0">
                <a:solidFill>
                  <a:schemeClr val="bg1"/>
                </a:solidFill>
              </a:rPr>
              <a:t> </a:t>
            </a:r>
          </a:p>
          <a:p>
            <a:pPr marL="179388" indent="-179388">
              <a:buFontTx/>
              <a:buChar char="-"/>
            </a:pPr>
            <a:r>
              <a:rPr lang="es-CO" b="1" dirty="0">
                <a:solidFill>
                  <a:srgbClr val="92D050"/>
                </a:solidFill>
              </a:rPr>
              <a:t>Establecer relaciones académicas con 839 invitados nacionales</a:t>
            </a:r>
            <a:r>
              <a:rPr lang="es-CO" dirty="0">
                <a:solidFill>
                  <a:srgbClr val="92D050"/>
                </a:solidFill>
              </a:rPr>
              <a:t>.</a:t>
            </a:r>
          </a:p>
        </p:txBody>
      </p:sp>
    </p:spTree>
    <p:extLst>
      <p:ext uri="{BB962C8B-B14F-4D97-AF65-F5344CB8AC3E}">
        <p14:creationId xmlns:p14="http://schemas.microsoft.com/office/powerpoint/2010/main" val="599209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D92D46BE-3F61-4EAD-9C4A-1EEBE6CA854D}"/>
              </a:ext>
            </a:extLst>
          </p:cNvPr>
          <p:cNvGraphicFramePr>
            <a:graphicFrameLocks noGrp="1"/>
          </p:cNvGraphicFramePr>
          <p:nvPr>
            <p:extLst>
              <p:ext uri="{D42A27DB-BD31-4B8C-83A1-F6EECF244321}">
                <p14:modId xmlns:p14="http://schemas.microsoft.com/office/powerpoint/2010/main" val="622409376"/>
              </p:ext>
            </p:extLst>
          </p:nvPr>
        </p:nvGraphicFramePr>
        <p:xfrm>
          <a:off x="590459" y="1392648"/>
          <a:ext cx="8383986" cy="3107746"/>
        </p:xfrm>
        <a:graphic>
          <a:graphicData uri="http://schemas.openxmlformats.org/drawingml/2006/table">
            <a:tbl>
              <a:tblPr firstRow="1" firstCol="1" bandRow="1">
                <a:tableStyleId>{5C22544A-7EE6-4342-B048-85BDC9FD1C3A}</a:tableStyleId>
              </a:tblPr>
              <a:tblGrid>
                <a:gridCol w="864245">
                  <a:extLst>
                    <a:ext uri="{9D8B030D-6E8A-4147-A177-3AD203B41FA5}">
                      <a16:colId xmlns:a16="http://schemas.microsoft.com/office/drawing/2014/main" val="84972349"/>
                    </a:ext>
                  </a:extLst>
                </a:gridCol>
                <a:gridCol w="1844555">
                  <a:extLst>
                    <a:ext uri="{9D8B030D-6E8A-4147-A177-3AD203B41FA5}">
                      <a16:colId xmlns:a16="http://schemas.microsoft.com/office/drawing/2014/main" val="4180349505"/>
                    </a:ext>
                  </a:extLst>
                </a:gridCol>
                <a:gridCol w="859429">
                  <a:extLst>
                    <a:ext uri="{9D8B030D-6E8A-4147-A177-3AD203B41FA5}">
                      <a16:colId xmlns:a16="http://schemas.microsoft.com/office/drawing/2014/main" val="4214713589"/>
                    </a:ext>
                  </a:extLst>
                </a:gridCol>
                <a:gridCol w="1000165">
                  <a:extLst>
                    <a:ext uri="{9D8B030D-6E8A-4147-A177-3AD203B41FA5}">
                      <a16:colId xmlns:a16="http://schemas.microsoft.com/office/drawing/2014/main" val="435753284"/>
                    </a:ext>
                  </a:extLst>
                </a:gridCol>
                <a:gridCol w="1000165">
                  <a:extLst>
                    <a:ext uri="{9D8B030D-6E8A-4147-A177-3AD203B41FA5}">
                      <a16:colId xmlns:a16="http://schemas.microsoft.com/office/drawing/2014/main" val="3986974508"/>
                    </a:ext>
                  </a:extLst>
                </a:gridCol>
                <a:gridCol w="1167824">
                  <a:extLst>
                    <a:ext uri="{9D8B030D-6E8A-4147-A177-3AD203B41FA5}">
                      <a16:colId xmlns:a16="http://schemas.microsoft.com/office/drawing/2014/main" val="1715750441"/>
                    </a:ext>
                  </a:extLst>
                </a:gridCol>
                <a:gridCol w="983006">
                  <a:extLst>
                    <a:ext uri="{9D8B030D-6E8A-4147-A177-3AD203B41FA5}">
                      <a16:colId xmlns:a16="http://schemas.microsoft.com/office/drawing/2014/main" val="4121158582"/>
                    </a:ext>
                  </a:extLst>
                </a:gridCol>
                <a:gridCol w="664597">
                  <a:extLst>
                    <a:ext uri="{9D8B030D-6E8A-4147-A177-3AD203B41FA5}">
                      <a16:colId xmlns:a16="http://schemas.microsoft.com/office/drawing/2014/main" val="2399675103"/>
                    </a:ext>
                  </a:extLst>
                </a:gridCol>
              </a:tblGrid>
              <a:tr h="427572">
                <a:tc rowSpan="2">
                  <a:txBody>
                    <a:bodyPr/>
                    <a:lstStyle/>
                    <a:p>
                      <a:pPr algn="ctr">
                        <a:lnSpc>
                          <a:spcPct val="107000"/>
                        </a:lnSpc>
                        <a:spcAft>
                          <a:spcPts val="0"/>
                        </a:spcAft>
                      </a:pPr>
                      <a:r>
                        <a:rPr lang="es-CO" sz="1100" b="1" dirty="0">
                          <a:effectLst/>
                          <a:latin typeface="Trebuchet MS" charset="0"/>
                          <a:ea typeface="Trebuchet MS" charset="0"/>
                          <a:cs typeface="Trebuchet MS" charset="0"/>
                        </a:rPr>
                        <a:t>Ponderación del Factor</a:t>
                      </a:r>
                    </a:p>
                  </a:txBody>
                  <a:tcPr marL="23275" marR="23275" marT="0" marB="0" anchor="ctr">
                    <a:solidFill>
                      <a:schemeClr val="tx2">
                        <a:lumMod val="75000"/>
                      </a:schemeClr>
                    </a:solidFill>
                  </a:tcPr>
                </a:tc>
                <a:tc rowSpan="2">
                  <a:txBody>
                    <a:bodyPr/>
                    <a:lstStyle/>
                    <a:p>
                      <a:pPr algn="ctr">
                        <a:lnSpc>
                          <a:spcPct val="107000"/>
                        </a:lnSpc>
                        <a:spcAft>
                          <a:spcPts val="0"/>
                        </a:spcAft>
                      </a:pPr>
                      <a:r>
                        <a:rPr lang="es-CO" sz="1100" b="1" dirty="0">
                          <a:effectLst/>
                          <a:latin typeface="Trebuchet MS" charset="0"/>
                          <a:ea typeface="Trebuchet MS" charset="0"/>
                          <a:cs typeface="Trebuchet MS" charset="0"/>
                        </a:rPr>
                        <a:t>Característica</a:t>
                      </a:r>
                    </a:p>
                  </a:txBody>
                  <a:tcPr marL="23275" marR="23275" marT="0" marB="0" anchor="ctr">
                    <a:solidFill>
                      <a:schemeClr val="tx2">
                        <a:lumMod val="75000"/>
                      </a:schemeClr>
                    </a:solidFill>
                  </a:tcPr>
                </a:tc>
                <a:tc gridSpan="2">
                  <a:txBody>
                    <a:bodyPr/>
                    <a:lstStyle/>
                    <a:p>
                      <a:pPr algn="ctr">
                        <a:lnSpc>
                          <a:spcPct val="107000"/>
                        </a:lnSpc>
                        <a:spcAft>
                          <a:spcPts val="0"/>
                        </a:spcAft>
                      </a:pPr>
                      <a:r>
                        <a:rPr lang="es-CO" sz="1000" b="1" dirty="0">
                          <a:effectLst/>
                          <a:latin typeface="Trebuchet MS" charset="0"/>
                          <a:ea typeface="Trebuchet MS" charset="0"/>
                          <a:cs typeface="Trebuchet MS" charset="0"/>
                        </a:rPr>
                        <a:t>% Ponderado Característica</a:t>
                      </a:r>
                    </a:p>
                  </a:txBody>
                  <a:tcPr marL="23275" marR="23275"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Cumplimiento</a:t>
                      </a:r>
                    </a:p>
                  </a:txBody>
                  <a:tcPr marL="23275" marR="23275" marT="0" marB="0" anchor="ctr">
                    <a:solidFill>
                      <a:schemeClr val="tx2">
                        <a:lumMod val="75000"/>
                      </a:schemeClr>
                    </a:solidFill>
                  </a:tcPr>
                </a:tc>
                <a:tc gridSpan="2">
                  <a:txBody>
                    <a:bodyPr/>
                    <a:lstStyle/>
                    <a:p>
                      <a:pPr algn="ctr">
                        <a:lnSpc>
                          <a:spcPct val="107000"/>
                        </a:lnSpc>
                        <a:spcAft>
                          <a:spcPts val="0"/>
                        </a:spcAft>
                      </a:pPr>
                      <a:r>
                        <a:rPr lang="es-CO" sz="1000" b="1" dirty="0">
                          <a:effectLst/>
                          <a:latin typeface="Trebuchet MS" charset="0"/>
                          <a:ea typeface="Trebuchet MS" charset="0"/>
                          <a:cs typeface="Trebuchet MS" charset="0"/>
                        </a:rPr>
                        <a:t>Calificación por tipo de fuente</a:t>
                      </a:r>
                    </a:p>
                  </a:txBody>
                  <a:tcPr marL="23275" marR="23275"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effectLst/>
                          <a:latin typeface="Trebuchet MS" charset="0"/>
                          <a:ea typeface="Trebuchet MS" charset="0"/>
                          <a:cs typeface="Trebuchet MS" charset="0"/>
                        </a:rPr>
                        <a:t>Total</a:t>
                      </a:r>
                    </a:p>
                  </a:txBody>
                  <a:tcPr marL="23275" marR="23275" marT="0" marB="0" anchor="ctr">
                    <a:solidFill>
                      <a:schemeClr val="tx2">
                        <a:lumMod val="75000"/>
                      </a:schemeClr>
                    </a:solidFill>
                  </a:tcPr>
                </a:tc>
                <a:extLst>
                  <a:ext uri="{0D108BD9-81ED-4DB2-BD59-A6C34878D82A}">
                    <a16:rowId xmlns:a16="http://schemas.microsoft.com/office/drawing/2014/main" val="1772308339"/>
                  </a:ext>
                </a:extLst>
              </a:tr>
              <a:tr h="577603">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Asignado</a:t>
                      </a:r>
                    </a:p>
                  </a:txBody>
                  <a:tcPr marL="23275" marR="23275"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Alcanzado</a:t>
                      </a:r>
                    </a:p>
                  </a:txBody>
                  <a:tcPr marL="23275" marR="23275" marT="0" marB="0" anchor="ctr">
                    <a:solidFill>
                      <a:schemeClr val="tx2">
                        <a:lumMod val="75000"/>
                      </a:schemeClr>
                    </a:solidFill>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Documental</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80%</a:t>
                      </a:r>
                    </a:p>
                  </a:txBody>
                  <a:tcPr marL="23275" marR="23275"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Percepción</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20%</a:t>
                      </a:r>
                    </a:p>
                  </a:txBody>
                  <a:tcPr marL="23275" marR="23275" marT="0" marB="0" anchor="ctr">
                    <a:solidFill>
                      <a:schemeClr val="tx2">
                        <a:lumMod val="75000"/>
                      </a:schemeClr>
                    </a:solidFill>
                  </a:tcPr>
                </a:tc>
                <a:tc vMerge="1">
                  <a:txBody>
                    <a:bodyPr/>
                    <a:lstStyle/>
                    <a:p>
                      <a:endParaRPr lang="es-CO"/>
                    </a:p>
                  </a:txBody>
                  <a:tcPr/>
                </a:tc>
                <a:extLst>
                  <a:ext uri="{0D108BD9-81ED-4DB2-BD59-A6C34878D82A}">
                    <a16:rowId xmlns:a16="http://schemas.microsoft.com/office/drawing/2014/main" val="2879844534"/>
                  </a:ext>
                </a:extLst>
              </a:tr>
              <a:tr h="615144">
                <a:tc rowSpan="2">
                  <a:txBody>
                    <a:bodyPr/>
                    <a:lstStyle/>
                    <a:p>
                      <a:pPr algn="ctr">
                        <a:lnSpc>
                          <a:spcPct val="107000"/>
                        </a:lnSpc>
                        <a:spcAft>
                          <a:spcPts val="0"/>
                        </a:spcAft>
                      </a:pPr>
                      <a:r>
                        <a:rPr lang="es-CO" sz="1800" dirty="0">
                          <a:solidFill>
                            <a:schemeClr val="tx2">
                              <a:lumMod val="50000"/>
                            </a:schemeClr>
                          </a:solidFill>
                          <a:effectLst/>
                        </a:rPr>
                        <a:t>10</a:t>
                      </a:r>
                      <a:endParaRPr lang="es-CO"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FFC000"/>
                    </a:solidFill>
                  </a:tcPr>
                </a:tc>
                <a:tc>
                  <a:txBody>
                    <a:bodyPr/>
                    <a:lstStyle/>
                    <a:p>
                      <a:pPr>
                        <a:lnSpc>
                          <a:spcPct val="107000"/>
                        </a:lnSpc>
                        <a:spcAft>
                          <a:spcPts val="0"/>
                        </a:spcAft>
                      </a:pPr>
                      <a:r>
                        <a:rPr lang="es-CO" sz="1400" dirty="0">
                          <a:solidFill>
                            <a:schemeClr val="bg1"/>
                          </a:solidFill>
                          <a:effectLst/>
                        </a:rPr>
                        <a:t>Formación para la investigación</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400" dirty="0">
                          <a:solidFill>
                            <a:schemeClr val="bg1"/>
                          </a:solidFill>
                          <a:effectLst/>
                        </a:rPr>
                        <a:t>5</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400" dirty="0">
                          <a:solidFill>
                            <a:schemeClr val="bg1"/>
                          </a:solidFill>
                          <a:effectLst/>
                        </a:rPr>
                        <a:t>4,5</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400" dirty="0">
                          <a:solidFill>
                            <a:schemeClr val="bg1"/>
                          </a:solidFill>
                          <a:effectLst/>
                        </a:rPr>
                        <a:t>90,00</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400" dirty="0">
                          <a:solidFill>
                            <a:schemeClr val="bg1"/>
                          </a:solidFill>
                          <a:effectLst/>
                        </a:rPr>
                        <a:t>4,5</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tc>
                  <a:txBody>
                    <a:bodyPr/>
                    <a:lstStyle/>
                    <a:p>
                      <a:pPr algn="ctr">
                        <a:lnSpc>
                          <a:spcPct val="107000"/>
                        </a:lnSpc>
                        <a:spcAft>
                          <a:spcPts val="0"/>
                        </a:spcAft>
                      </a:pPr>
                      <a:r>
                        <a:rPr lang="es-CO" sz="1400" dirty="0">
                          <a:solidFill>
                            <a:schemeClr val="bg1"/>
                          </a:solidFill>
                          <a:effectLst/>
                        </a:rPr>
                        <a:t>4,4</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tc>
                  <a:txBody>
                    <a:bodyPr/>
                    <a:lstStyle/>
                    <a:p>
                      <a:pPr algn="ctr">
                        <a:lnSpc>
                          <a:spcPct val="107000"/>
                        </a:lnSpc>
                        <a:spcAft>
                          <a:spcPts val="0"/>
                        </a:spcAft>
                      </a:pPr>
                      <a:r>
                        <a:rPr lang="es-CO" sz="1400" b="1" dirty="0">
                          <a:solidFill>
                            <a:schemeClr val="bg1"/>
                          </a:solidFill>
                          <a:effectLst/>
                        </a:rPr>
                        <a:t>4,5</a:t>
                      </a:r>
                      <a:endParaRPr lang="es-C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extLst>
                  <a:ext uri="{0D108BD9-81ED-4DB2-BD59-A6C34878D82A}">
                    <a16:rowId xmlns:a16="http://schemas.microsoft.com/office/drawing/2014/main" val="2989492114"/>
                  </a:ext>
                </a:extLst>
              </a:tr>
              <a:tr h="615144">
                <a:tc vMerge="1">
                  <a:txBody>
                    <a:bodyPr/>
                    <a:lstStyle/>
                    <a:p>
                      <a:endParaRPr lang="es-CO"/>
                    </a:p>
                  </a:txBody>
                  <a:tcPr/>
                </a:tc>
                <a:tc>
                  <a:txBody>
                    <a:bodyPr/>
                    <a:lstStyle/>
                    <a:p>
                      <a:pPr>
                        <a:lnSpc>
                          <a:spcPct val="107000"/>
                        </a:lnSpc>
                        <a:spcAft>
                          <a:spcPts val="0"/>
                        </a:spcAft>
                      </a:pPr>
                      <a:r>
                        <a:rPr lang="es-CO" sz="1400" dirty="0">
                          <a:solidFill>
                            <a:schemeClr val="bg1"/>
                          </a:solidFill>
                          <a:effectLst/>
                        </a:rPr>
                        <a:t>Investigación</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400" dirty="0">
                          <a:solidFill>
                            <a:schemeClr val="bg1"/>
                          </a:solidFill>
                          <a:effectLst/>
                        </a:rPr>
                        <a:t>5</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400" dirty="0">
                          <a:solidFill>
                            <a:schemeClr val="bg1"/>
                          </a:solidFill>
                          <a:effectLst/>
                        </a:rPr>
                        <a:t>4,4</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400" dirty="0">
                          <a:solidFill>
                            <a:schemeClr val="bg1"/>
                          </a:solidFill>
                          <a:effectLst/>
                        </a:rPr>
                        <a:t>88,00</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400" dirty="0">
                          <a:solidFill>
                            <a:schemeClr val="bg1"/>
                          </a:solidFill>
                          <a:effectLst/>
                        </a:rPr>
                        <a:t>4,5</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tc>
                  <a:txBody>
                    <a:bodyPr/>
                    <a:lstStyle/>
                    <a:p>
                      <a:pPr algn="ctr">
                        <a:lnSpc>
                          <a:spcPct val="107000"/>
                        </a:lnSpc>
                        <a:spcAft>
                          <a:spcPts val="0"/>
                        </a:spcAft>
                      </a:pPr>
                      <a:r>
                        <a:rPr lang="es-CO" sz="1400" dirty="0">
                          <a:solidFill>
                            <a:schemeClr val="bg1"/>
                          </a:solidFill>
                          <a:effectLst/>
                        </a:rPr>
                        <a:t>4,0</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tc>
                  <a:txBody>
                    <a:bodyPr/>
                    <a:lstStyle/>
                    <a:p>
                      <a:pPr algn="ctr">
                        <a:lnSpc>
                          <a:spcPct val="107000"/>
                        </a:lnSpc>
                        <a:spcAft>
                          <a:spcPts val="0"/>
                        </a:spcAft>
                      </a:pPr>
                      <a:r>
                        <a:rPr lang="es-CO" sz="1400" b="1" dirty="0">
                          <a:solidFill>
                            <a:schemeClr val="bg1"/>
                          </a:solidFill>
                          <a:effectLst/>
                        </a:rPr>
                        <a:t>4,4</a:t>
                      </a:r>
                      <a:endParaRPr lang="es-C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extLst>
                  <a:ext uri="{0D108BD9-81ED-4DB2-BD59-A6C34878D82A}">
                    <a16:rowId xmlns:a16="http://schemas.microsoft.com/office/drawing/2014/main" val="1735754987"/>
                  </a:ext>
                </a:extLst>
              </a:tr>
              <a:tr h="872283">
                <a:tc gridSpan="2">
                  <a:txBody>
                    <a:bodyPr/>
                    <a:lstStyle/>
                    <a:p>
                      <a:pPr algn="ctr">
                        <a:lnSpc>
                          <a:spcPct val="107000"/>
                        </a:lnSpc>
                        <a:spcAft>
                          <a:spcPts val="0"/>
                        </a:spcAft>
                      </a:pPr>
                      <a:r>
                        <a:rPr lang="es-CO" sz="1600" b="1" dirty="0">
                          <a:solidFill>
                            <a:schemeClr val="tx2">
                              <a:lumMod val="50000"/>
                            </a:schemeClr>
                          </a:solidFill>
                          <a:effectLst/>
                        </a:rPr>
                        <a:t>Grado de cumplimiento y calificación Factor 6</a:t>
                      </a:r>
                      <a:endParaRPr lang="es-CO"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FFC000"/>
                    </a:solidFill>
                  </a:tcPr>
                </a:tc>
                <a:tc hMerge="1">
                  <a:txBody>
                    <a:bodyPr/>
                    <a:lstStyle/>
                    <a:p>
                      <a:endParaRPr lang="es-CO"/>
                    </a:p>
                  </a:txBody>
                  <a:tcPr/>
                </a:tc>
                <a:tc>
                  <a:txBody>
                    <a:bodyPr/>
                    <a:lstStyle/>
                    <a:p>
                      <a:pPr algn="ctr">
                        <a:lnSpc>
                          <a:spcPct val="107000"/>
                        </a:lnSpc>
                        <a:spcAft>
                          <a:spcPts val="0"/>
                        </a:spcAft>
                      </a:pPr>
                      <a:r>
                        <a:rPr lang="es-CO" sz="1600" b="1" dirty="0">
                          <a:solidFill>
                            <a:srgbClr val="FFC000"/>
                          </a:solidFill>
                          <a:effectLst/>
                        </a:rPr>
                        <a:t>10</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b="1" dirty="0">
                          <a:solidFill>
                            <a:srgbClr val="FFC000"/>
                          </a:solidFill>
                          <a:effectLst/>
                        </a:rPr>
                        <a:t>8,9</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b="1" dirty="0">
                          <a:solidFill>
                            <a:srgbClr val="FFC000"/>
                          </a:solidFill>
                          <a:effectLst/>
                        </a:rPr>
                        <a:t>89,00%</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gridSpan="2">
                  <a:txBody>
                    <a:bodyPr/>
                    <a:lstStyle/>
                    <a:p>
                      <a:pPr algn="ctr">
                        <a:lnSpc>
                          <a:spcPct val="107000"/>
                        </a:lnSpc>
                        <a:spcAft>
                          <a:spcPts val="0"/>
                        </a:spcAft>
                      </a:pPr>
                      <a:r>
                        <a:rPr lang="es-CO" sz="1600" b="1" dirty="0">
                          <a:solidFill>
                            <a:srgbClr val="FFC000"/>
                          </a:solidFill>
                          <a:effectLst/>
                        </a:rPr>
                        <a:t>Se cumple plenamente</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tc hMerge="1">
                  <a:txBody>
                    <a:bodyPr/>
                    <a:lstStyle/>
                    <a:p>
                      <a:endParaRPr lang="es-CO"/>
                    </a:p>
                  </a:txBody>
                  <a:tcPr/>
                </a:tc>
                <a:tc>
                  <a:txBody>
                    <a:bodyPr/>
                    <a:lstStyle/>
                    <a:p>
                      <a:pPr algn="ctr">
                        <a:lnSpc>
                          <a:spcPct val="107000"/>
                        </a:lnSpc>
                        <a:spcAft>
                          <a:spcPts val="0"/>
                        </a:spcAft>
                      </a:pPr>
                      <a:r>
                        <a:rPr lang="es-CO" sz="1600" b="1" dirty="0">
                          <a:solidFill>
                            <a:srgbClr val="FFC000"/>
                          </a:solidFill>
                          <a:effectLst/>
                        </a:rPr>
                        <a:t>4,5</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extLst>
                  <a:ext uri="{0D108BD9-81ED-4DB2-BD59-A6C34878D82A}">
                    <a16:rowId xmlns:a16="http://schemas.microsoft.com/office/drawing/2014/main" val="3203093799"/>
                  </a:ext>
                </a:extLst>
              </a:tr>
            </a:tbl>
          </a:graphicData>
        </a:graphic>
      </p:graphicFrame>
      <p:sp>
        <p:nvSpPr>
          <p:cNvPr id="11" name="Rectángulo: esquinas redondeadas 10">
            <a:extLst>
              <a:ext uri="{FF2B5EF4-FFF2-40B4-BE49-F238E27FC236}">
                <a16:creationId xmlns:a16="http://schemas.microsoft.com/office/drawing/2014/main" id="{1D96C9D4-A8BD-4B37-AE4F-B9678FF340B1}"/>
              </a:ext>
            </a:extLst>
          </p:cNvPr>
          <p:cNvSpPr/>
          <p:nvPr/>
        </p:nvSpPr>
        <p:spPr>
          <a:xfrm>
            <a:off x="5396910" y="4622554"/>
            <a:ext cx="709721" cy="3470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b="1" dirty="0">
                <a:solidFill>
                  <a:schemeClr val="tx1"/>
                </a:solidFill>
              </a:rPr>
              <a:t>4,17%</a:t>
            </a:r>
          </a:p>
        </p:txBody>
      </p:sp>
      <p:sp>
        <p:nvSpPr>
          <p:cNvPr id="6" name="Flecha: hacia abajo 13">
            <a:extLst>
              <a:ext uri="{FF2B5EF4-FFF2-40B4-BE49-F238E27FC236}">
                <a16:creationId xmlns:a16="http://schemas.microsoft.com/office/drawing/2014/main" id="{00000000-0008-0000-0200-000010000000}"/>
              </a:ext>
            </a:extLst>
          </p:cNvPr>
          <p:cNvSpPr/>
          <p:nvPr/>
        </p:nvSpPr>
        <p:spPr>
          <a:xfrm rot="10800000">
            <a:off x="5127261" y="4687167"/>
            <a:ext cx="219194" cy="217778"/>
          </a:xfrm>
          <a:prstGeom prst="downArrow">
            <a:avLst/>
          </a:prstGeom>
          <a:solidFill>
            <a:schemeClr val="bg1"/>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8" name="Rectángulo 7">
            <a:extLst>
              <a:ext uri="{FF2B5EF4-FFF2-40B4-BE49-F238E27FC236}">
                <a16:creationId xmlns:a16="http://schemas.microsoft.com/office/drawing/2014/main" id="{0D34AC9A-8B49-4169-8B9D-14CBE8FBBA2E}"/>
              </a:ext>
            </a:extLst>
          </p:cNvPr>
          <p:cNvSpPr/>
          <p:nvPr/>
        </p:nvSpPr>
        <p:spPr>
          <a:xfrm>
            <a:off x="590459" y="684762"/>
            <a:ext cx="4977038" cy="707886"/>
          </a:xfrm>
          <a:prstGeom prst="rect">
            <a:avLst/>
          </a:prstGeom>
        </p:spPr>
        <p:txBody>
          <a:bodyPr wrap="square">
            <a:spAutoFit/>
          </a:bodyPr>
          <a:lstStyle/>
          <a:p>
            <a:pPr lvl="0"/>
            <a:r>
              <a:rPr lang="es-CO" sz="1400" i="1" dirty="0">
                <a:solidFill>
                  <a:schemeClr val="bg1"/>
                </a:solidFill>
                <a:latin typeface="Trebuchet MS" charset="0"/>
                <a:ea typeface="Trebuchet MS" charset="0"/>
                <a:cs typeface="Trebuchet MS" charset="0"/>
              </a:rPr>
              <a:t>Factor 6: </a:t>
            </a:r>
            <a:r>
              <a:rPr lang="es-CO" sz="2000" b="1" dirty="0">
                <a:solidFill>
                  <a:schemeClr val="bg1"/>
                </a:solidFill>
              </a:rPr>
              <a:t>Investigación y creación artística</a:t>
            </a:r>
          </a:p>
          <a:p>
            <a:endParaRPr lang="es-CO" sz="2000" b="1" dirty="0">
              <a:solidFill>
                <a:schemeClr val="bg1"/>
              </a:solidFill>
            </a:endParaRPr>
          </a:p>
        </p:txBody>
      </p:sp>
    </p:spTree>
    <p:extLst>
      <p:ext uri="{BB962C8B-B14F-4D97-AF65-F5344CB8AC3E}">
        <p14:creationId xmlns:p14="http://schemas.microsoft.com/office/powerpoint/2010/main" val="2724939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uadroTexto 4"/>
          <p:cNvSpPr txBox="1"/>
          <p:nvPr/>
        </p:nvSpPr>
        <p:spPr>
          <a:xfrm>
            <a:off x="1057593" y="1356919"/>
            <a:ext cx="7790773" cy="3046988"/>
          </a:xfrm>
          <a:prstGeom prst="rect">
            <a:avLst/>
          </a:prstGeom>
          <a:noFill/>
          <a:ln w="19050">
            <a:noFill/>
          </a:ln>
        </p:spPr>
        <p:txBody>
          <a:bodyPr wrap="square" rtlCol="0">
            <a:spAutoFit/>
          </a:bodyPr>
          <a:lstStyle/>
          <a:p>
            <a:pPr marL="285750" indent="-285750">
              <a:buFont typeface="Calibri" panose="020F0502020204030204" pitchFamily="34" charset="0"/>
              <a:buChar char="-"/>
            </a:pPr>
            <a:r>
              <a:rPr lang="es-CO" b="1" dirty="0">
                <a:solidFill>
                  <a:srgbClr val="FFC000"/>
                </a:solidFill>
              </a:rPr>
              <a:t>Elevar la inversión presupuestal para proyectos de investigación </a:t>
            </a:r>
            <a:r>
              <a:rPr lang="es-CO" dirty="0">
                <a:solidFill>
                  <a:schemeClr val="bg1"/>
                </a:solidFill>
              </a:rPr>
              <a:t>en aproximadamente el 35%, respecto del reporte de 2014.</a:t>
            </a:r>
          </a:p>
          <a:p>
            <a:pPr marL="285750" indent="-285750">
              <a:buFont typeface="Calibri" panose="020F0502020204030204" pitchFamily="34" charset="0"/>
              <a:buChar char="-"/>
            </a:pPr>
            <a:endParaRPr lang="es-CO" sz="1100" dirty="0">
              <a:solidFill>
                <a:schemeClr val="bg1"/>
              </a:solidFill>
            </a:endParaRPr>
          </a:p>
          <a:p>
            <a:pPr marL="285750" indent="-285750">
              <a:buFont typeface="Calibri" panose="020F0502020204030204" pitchFamily="34" charset="0"/>
              <a:buChar char="-"/>
            </a:pPr>
            <a:r>
              <a:rPr lang="es-CO" b="1" dirty="0">
                <a:solidFill>
                  <a:srgbClr val="FFC000"/>
                </a:solidFill>
              </a:rPr>
              <a:t>Fortalecer la investigación </a:t>
            </a:r>
            <a:r>
              <a:rPr lang="es-CO" dirty="0">
                <a:solidFill>
                  <a:schemeClr val="bg1"/>
                </a:solidFill>
              </a:rPr>
              <a:t>con la consolidación del documento de políticas, la creación del comité de ética en investigación, la puesta en funcionamiento de la Plataforma de investigación para maestros y estudiantes (PRIME) y la vinculación de profesores-investigadores catedráticos y ocasionales intersemestralmente.</a:t>
            </a:r>
          </a:p>
          <a:p>
            <a:pPr marL="285750" indent="-285750"/>
            <a:endParaRPr lang="es-CO" sz="1100" dirty="0">
              <a:solidFill>
                <a:schemeClr val="bg1"/>
              </a:solidFill>
            </a:endParaRPr>
          </a:p>
          <a:p>
            <a:pPr marL="285750" indent="-285750">
              <a:buFont typeface="Calibri" panose="020F0502020204030204" pitchFamily="34" charset="0"/>
              <a:buChar char="-"/>
            </a:pPr>
            <a:r>
              <a:rPr lang="es-CO" sz="1600" b="1" dirty="0">
                <a:solidFill>
                  <a:srgbClr val="FFC000"/>
                </a:solidFill>
              </a:rPr>
              <a:t>Incrementar el número de grupos de investigación categorizados</a:t>
            </a:r>
            <a:r>
              <a:rPr lang="es-CO" sz="1600" dirty="0">
                <a:solidFill>
                  <a:schemeClr val="bg1"/>
                </a:solidFill>
              </a:rPr>
              <a:t>, de 36 a 49, </a:t>
            </a:r>
            <a:r>
              <a:rPr lang="es-CO" sz="1600" b="1" dirty="0">
                <a:solidFill>
                  <a:srgbClr val="FFC000"/>
                </a:solidFill>
              </a:rPr>
              <a:t>elevar su clasificación y la de los investigadores (mediciones 2014 y 2017)</a:t>
            </a:r>
            <a:r>
              <a:rPr lang="es-CO" sz="1600" dirty="0">
                <a:solidFill>
                  <a:schemeClr val="bg1"/>
                </a:solidFill>
              </a:rPr>
              <a:t>. </a:t>
            </a:r>
          </a:p>
          <a:p>
            <a:endParaRPr lang="es-CO" sz="1200" dirty="0">
              <a:solidFill>
                <a:schemeClr val="bg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1575500354"/>
              </p:ext>
            </p:extLst>
          </p:nvPr>
        </p:nvGraphicFramePr>
        <p:xfrm>
          <a:off x="1991677" y="4234484"/>
          <a:ext cx="6011042" cy="701040"/>
        </p:xfrm>
        <a:graphic>
          <a:graphicData uri="http://schemas.openxmlformats.org/drawingml/2006/table">
            <a:tbl>
              <a:tblPr firstRow="1" bandRow="1">
                <a:tableStyleId>{69CF1AB2-1976-4502-BF36-3FF5EA218861}</a:tableStyleId>
              </a:tblPr>
              <a:tblGrid>
                <a:gridCol w="1285925">
                  <a:extLst>
                    <a:ext uri="{9D8B030D-6E8A-4147-A177-3AD203B41FA5}">
                      <a16:colId xmlns:a16="http://schemas.microsoft.com/office/drawing/2014/main" val="20000"/>
                    </a:ext>
                  </a:extLst>
                </a:gridCol>
                <a:gridCol w="1359650">
                  <a:extLst>
                    <a:ext uri="{9D8B030D-6E8A-4147-A177-3AD203B41FA5}">
                      <a16:colId xmlns:a16="http://schemas.microsoft.com/office/drawing/2014/main" val="20001"/>
                    </a:ext>
                  </a:extLst>
                </a:gridCol>
                <a:gridCol w="1725285">
                  <a:extLst>
                    <a:ext uri="{9D8B030D-6E8A-4147-A177-3AD203B41FA5}">
                      <a16:colId xmlns:a16="http://schemas.microsoft.com/office/drawing/2014/main" val="20002"/>
                    </a:ext>
                  </a:extLst>
                </a:gridCol>
                <a:gridCol w="1640182">
                  <a:extLst>
                    <a:ext uri="{9D8B030D-6E8A-4147-A177-3AD203B41FA5}">
                      <a16:colId xmlns:a16="http://schemas.microsoft.com/office/drawing/2014/main" val="20003"/>
                    </a:ext>
                  </a:extLst>
                </a:gridCol>
              </a:tblGrid>
              <a:tr h="0">
                <a:tc>
                  <a:txBody>
                    <a:bodyPr/>
                    <a:lstStyle/>
                    <a:p>
                      <a:pPr algn="ctr"/>
                      <a:r>
                        <a:rPr lang="es-CO" sz="1800" dirty="0">
                          <a:solidFill>
                            <a:schemeClr val="tx1"/>
                          </a:solidFill>
                        </a:rPr>
                        <a:t>A1: </a:t>
                      </a:r>
                      <a:r>
                        <a:rPr lang="es-CO" sz="1800" b="0" dirty="0">
                          <a:solidFill>
                            <a:schemeClr val="tx1"/>
                          </a:solidFill>
                        </a:rPr>
                        <a:t>1 a 4</a:t>
                      </a:r>
                    </a:p>
                  </a:txBody>
                  <a:tcPr>
                    <a:solidFill>
                      <a:schemeClr val="accent5">
                        <a:lumMod val="60000"/>
                        <a:lumOff val="40000"/>
                      </a:schemeClr>
                    </a:solidFill>
                  </a:tcPr>
                </a:tc>
                <a:tc>
                  <a:txBody>
                    <a:bodyPr/>
                    <a:lstStyle/>
                    <a:p>
                      <a:pPr algn="ctr"/>
                      <a:r>
                        <a:rPr lang="es-CO" sz="1800" dirty="0">
                          <a:solidFill>
                            <a:schemeClr val="tx1"/>
                          </a:solidFill>
                        </a:rPr>
                        <a:t>A: </a:t>
                      </a:r>
                      <a:r>
                        <a:rPr lang="es-CO" sz="1800" b="0" dirty="0">
                          <a:solidFill>
                            <a:schemeClr val="tx1"/>
                          </a:solidFill>
                        </a:rPr>
                        <a:t>13 a 17</a:t>
                      </a:r>
                    </a:p>
                  </a:txBody>
                  <a:tcPr>
                    <a:solidFill>
                      <a:schemeClr val="accent5">
                        <a:lumMod val="60000"/>
                        <a:lumOff val="40000"/>
                      </a:schemeClr>
                    </a:solidFill>
                  </a:tcPr>
                </a:tc>
                <a:tc>
                  <a:txBody>
                    <a:bodyPr/>
                    <a:lstStyle/>
                    <a:p>
                      <a:pPr algn="ctr"/>
                      <a:r>
                        <a:rPr lang="es-CO" sz="1800" dirty="0">
                          <a:solidFill>
                            <a:schemeClr val="tx1"/>
                          </a:solidFill>
                        </a:rPr>
                        <a:t>B: </a:t>
                      </a:r>
                      <a:r>
                        <a:rPr lang="es-CO" sz="1800" b="0" dirty="0">
                          <a:solidFill>
                            <a:schemeClr val="tx1"/>
                          </a:solidFill>
                        </a:rPr>
                        <a:t>8 a 10</a:t>
                      </a:r>
                    </a:p>
                  </a:txBody>
                  <a:tcPr>
                    <a:solidFill>
                      <a:schemeClr val="accent5">
                        <a:lumMod val="60000"/>
                        <a:lumOff val="40000"/>
                      </a:schemeClr>
                    </a:solidFill>
                  </a:tcPr>
                </a:tc>
                <a:tc>
                  <a:txBody>
                    <a:bodyPr/>
                    <a:lstStyle/>
                    <a:p>
                      <a:pPr algn="ctr"/>
                      <a:r>
                        <a:rPr lang="es-CO" sz="1800" dirty="0">
                          <a:solidFill>
                            <a:schemeClr val="tx1"/>
                          </a:solidFill>
                        </a:rPr>
                        <a:t>C: </a:t>
                      </a:r>
                      <a:r>
                        <a:rPr lang="es-CO" sz="1800" b="0" dirty="0">
                          <a:solidFill>
                            <a:schemeClr val="tx1"/>
                          </a:solidFill>
                        </a:rPr>
                        <a:t>8 a 18</a:t>
                      </a:r>
                    </a:p>
                  </a:txBody>
                  <a:tcPr>
                    <a:solidFill>
                      <a:schemeClr val="accent5">
                        <a:lumMod val="60000"/>
                        <a:lumOff val="40000"/>
                      </a:schemeClr>
                    </a:solidFill>
                  </a:tcPr>
                </a:tc>
                <a:extLst>
                  <a:ext uri="{0D108BD9-81ED-4DB2-BD59-A6C34878D82A}">
                    <a16:rowId xmlns:a16="http://schemas.microsoft.com/office/drawing/2014/main" val="10000"/>
                  </a:ext>
                </a:extLst>
              </a:tr>
              <a:tr h="309208">
                <a:tc>
                  <a:txBody>
                    <a:bodyPr/>
                    <a:lstStyle/>
                    <a:p>
                      <a:pPr algn="ctr"/>
                      <a:r>
                        <a:rPr lang="es-CO" sz="1600" b="0" i="1" dirty="0">
                          <a:solidFill>
                            <a:schemeClr val="tx1"/>
                          </a:solidFill>
                        </a:rPr>
                        <a:t>Emérito: 2</a:t>
                      </a:r>
                    </a:p>
                  </a:txBody>
                  <a:tcPr>
                    <a:solidFill>
                      <a:schemeClr val="bg1"/>
                    </a:solidFill>
                  </a:tcPr>
                </a:tc>
                <a:tc>
                  <a:txBody>
                    <a:bodyPr/>
                    <a:lstStyle/>
                    <a:p>
                      <a:pPr algn="ctr"/>
                      <a:r>
                        <a:rPr lang="es-CO" sz="1600" b="0" i="1" dirty="0">
                          <a:solidFill>
                            <a:schemeClr val="tx1"/>
                          </a:solidFill>
                        </a:rPr>
                        <a:t>Senior: 3</a:t>
                      </a:r>
                      <a:r>
                        <a:rPr lang="es-CO" sz="1600" b="0" i="1" baseline="0" dirty="0">
                          <a:solidFill>
                            <a:schemeClr val="tx1"/>
                          </a:solidFill>
                        </a:rPr>
                        <a:t> a </a:t>
                      </a:r>
                      <a:r>
                        <a:rPr lang="es-CO" sz="1600" b="0" i="1" dirty="0">
                          <a:solidFill>
                            <a:schemeClr val="tx1"/>
                          </a:solidFill>
                        </a:rPr>
                        <a:t>9</a:t>
                      </a:r>
                    </a:p>
                  </a:txBody>
                  <a:tcPr>
                    <a:solidFill>
                      <a:schemeClr val="bg1"/>
                    </a:solidFill>
                  </a:tcPr>
                </a:tc>
                <a:tc>
                  <a:txBody>
                    <a:bodyPr/>
                    <a:lstStyle/>
                    <a:p>
                      <a:pPr algn="ctr"/>
                      <a:r>
                        <a:rPr lang="es-CO" sz="1600" b="0" i="1" dirty="0">
                          <a:solidFill>
                            <a:schemeClr val="tx1"/>
                          </a:solidFill>
                        </a:rPr>
                        <a:t>Asociado: 31 a 46</a:t>
                      </a:r>
                    </a:p>
                  </a:txBody>
                  <a:tcPr>
                    <a:solidFill>
                      <a:schemeClr val="bg1"/>
                    </a:solidFill>
                  </a:tcPr>
                </a:tc>
                <a:tc>
                  <a:txBody>
                    <a:bodyPr/>
                    <a:lstStyle/>
                    <a:p>
                      <a:pPr algn="ctr"/>
                      <a:r>
                        <a:rPr lang="es-CO" sz="1600" b="0" i="1" dirty="0">
                          <a:solidFill>
                            <a:schemeClr val="tx1"/>
                          </a:solidFill>
                        </a:rPr>
                        <a:t>Junior: 38 a 65</a:t>
                      </a:r>
                    </a:p>
                  </a:txBody>
                  <a:tcPr>
                    <a:solidFill>
                      <a:schemeClr val="bg1"/>
                    </a:solidFill>
                  </a:tcPr>
                </a:tc>
                <a:extLst>
                  <a:ext uri="{0D108BD9-81ED-4DB2-BD59-A6C34878D82A}">
                    <a16:rowId xmlns:a16="http://schemas.microsoft.com/office/drawing/2014/main" val="10001"/>
                  </a:ext>
                </a:extLst>
              </a:tr>
            </a:tbl>
          </a:graphicData>
        </a:graphic>
      </p:graphicFrame>
      <p:sp>
        <p:nvSpPr>
          <p:cNvPr id="6" name="Rectángulo 5">
            <a:extLst>
              <a:ext uri="{FF2B5EF4-FFF2-40B4-BE49-F238E27FC236}">
                <a16:creationId xmlns:a16="http://schemas.microsoft.com/office/drawing/2014/main" id="{16E83C25-72DB-40A0-B872-9C5E7130D1F9}"/>
              </a:ext>
            </a:extLst>
          </p:cNvPr>
          <p:cNvSpPr/>
          <p:nvPr/>
        </p:nvSpPr>
        <p:spPr>
          <a:xfrm>
            <a:off x="562580" y="558496"/>
            <a:ext cx="3011332" cy="646331"/>
          </a:xfrm>
          <a:prstGeom prst="rect">
            <a:avLst/>
          </a:prstGeom>
        </p:spPr>
        <p:txBody>
          <a:bodyPr wrap="square">
            <a:spAutoFit/>
          </a:bodyPr>
          <a:lstStyle/>
          <a:p>
            <a:pPr algn="ctr"/>
            <a:r>
              <a:rPr lang="es-CO" b="1" dirty="0">
                <a:solidFill>
                  <a:schemeClr val="bg1"/>
                </a:solidFill>
              </a:rPr>
              <a:t>Logros Factor 6 </a:t>
            </a:r>
          </a:p>
          <a:p>
            <a:pPr algn="ctr"/>
            <a:r>
              <a:rPr lang="es-CO" b="1" dirty="0">
                <a:solidFill>
                  <a:schemeClr val="bg1"/>
                </a:solidFill>
              </a:rPr>
              <a:t>Investigación y creación:</a:t>
            </a:r>
          </a:p>
        </p:txBody>
      </p:sp>
    </p:spTree>
    <p:extLst>
      <p:ext uri="{BB962C8B-B14F-4D97-AF65-F5344CB8AC3E}">
        <p14:creationId xmlns:p14="http://schemas.microsoft.com/office/powerpoint/2010/main" val="153873275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59809" y="655092"/>
            <a:ext cx="7663217" cy="4347344"/>
          </a:xfrm>
          <a:prstGeom prst="rect">
            <a:avLst/>
          </a:prstGeom>
          <a:noFill/>
          <a:ln w="19050">
            <a:noFill/>
          </a:ln>
        </p:spPr>
        <p:txBody>
          <a:bodyPr wrap="square" rtlCol="0">
            <a:spAutoFit/>
          </a:bodyPr>
          <a:lstStyle/>
          <a:p>
            <a:pPr marL="285750" indent="-285750">
              <a:buFont typeface="Calibri" panose="020F0502020204030204" pitchFamily="34" charset="0"/>
              <a:buChar char="-"/>
            </a:pPr>
            <a:r>
              <a:rPr lang="es-CO" b="1" dirty="0">
                <a:solidFill>
                  <a:srgbClr val="FFC000"/>
                </a:solidFill>
              </a:rPr>
              <a:t>Fortalecer la publicación de la producción investigativa </a:t>
            </a:r>
            <a:r>
              <a:rPr lang="es-CO" dirty="0">
                <a:solidFill>
                  <a:schemeClr val="bg1"/>
                </a:solidFill>
              </a:rPr>
              <a:t>a partir de la organización del Grupo Interno de Trabajo Editorial; la creación y reglamentación del Comité de Publicaciones; la aprobación del Estatuto de Protección de la Propiedad Intelectual; la creación del repositorio institucional y la apertura anual de convocatoria para publicaciones. Entre 2014 y 2018 se publicaron 156 títulos y se suscribieron 10 convenios de coedición. Además, sus 8 Revistas se encuentran indexadas a bases de datos nacionales e Internacionales (una de ellas en </a:t>
            </a:r>
            <a:r>
              <a:rPr lang="es-CO" dirty="0" err="1">
                <a:solidFill>
                  <a:schemeClr val="bg1"/>
                </a:solidFill>
              </a:rPr>
              <a:t>Scopus</a:t>
            </a:r>
            <a:r>
              <a:rPr lang="es-CO" dirty="0">
                <a:solidFill>
                  <a:schemeClr val="bg1"/>
                </a:solidFill>
              </a:rPr>
              <a:t>).</a:t>
            </a:r>
            <a:endParaRPr lang="es-CO" sz="1400" dirty="0">
              <a:solidFill>
                <a:schemeClr val="bg1"/>
              </a:solidFill>
            </a:endParaRPr>
          </a:p>
          <a:p>
            <a:endParaRPr lang="es-CO" sz="1050" dirty="0">
              <a:solidFill>
                <a:schemeClr val="bg1"/>
              </a:solidFill>
            </a:endParaRPr>
          </a:p>
          <a:p>
            <a:pPr marL="285750" indent="-285750">
              <a:buFont typeface="Calibri" panose="020F0502020204030204" pitchFamily="34" charset="0"/>
              <a:buChar char="-"/>
            </a:pPr>
            <a:r>
              <a:rPr lang="es-CO" b="1" dirty="0">
                <a:solidFill>
                  <a:srgbClr val="FFC000"/>
                </a:solidFill>
              </a:rPr>
              <a:t>Desarrollar 25 proyectos de investigación cofinanciados, </a:t>
            </a:r>
            <a:r>
              <a:rPr lang="es-CO" dirty="0">
                <a:solidFill>
                  <a:schemeClr val="bg1"/>
                </a:solidFill>
              </a:rPr>
              <a:t>3 con entidades extranjeras</a:t>
            </a:r>
            <a:r>
              <a:rPr lang="es-CO" sz="1400" dirty="0">
                <a:solidFill>
                  <a:schemeClr val="bg1"/>
                </a:solidFill>
              </a:rPr>
              <a:t>.</a:t>
            </a:r>
            <a:br>
              <a:rPr lang="es-CO" sz="1400" dirty="0">
                <a:solidFill>
                  <a:schemeClr val="bg1"/>
                </a:solidFill>
              </a:rPr>
            </a:br>
            <a:endParaRPr lang="es-CO" sz="1400" dirty="0">
              <a:solidFill>
                <a:schemeClr val="bg1"/>
              </a:solidFill>
            </a:endParaRPr>
          </a:p>
          <a:p>
            <a:pPr marL="285750" indent="-285750">
              <a:buFont typeface="Calibri" panose="020F0502020204030204" pitchFamily="34" charset="0"/>
              <a:buChar char="-"/>
            </a:pPr>
            <a:r>
              <a:rPr lang="es-CO" b="1" dirty="0">
                <a:solidFill>
                  <a:srgbClr val="FFC000"/>
                </a:solidFill>
              </a:rPr>
              <a:t>Incrementar el número de monitores de investigación, </a:t>
            </a:r>
            <a:r>
              <a:rPr lang="es-CO" dirty="0">
                <a:solidFill>
                  <a:schemeClr val="bg1"/>
                </a:solidFill>
              </a:rPr>
              <a:t>de 939 a 983; sistematizar 86 </a:t>
            </a:r>
            <a:r>
              <a:rPr lang="es-CO" b="1" dirty="0">
                <a:solidFill>
                  <a:srgbClr val="FFC000"/>
                </a:solidFill>
              </a:rPr>
              <a:t>semilleros</a:t>
            </a:r>
            <a:r>
              <a:rPr lang="es-CO" dirty="0">
                <a:solidFill>
                  <a:schemeClr val="bg1"/>
                </a:solidFill>
              </a:rPr>
              <a:t> y financiar 15 para desarrollar sus propuestas; financiar 5 </a:t>
            </a:r>
            <a:r>
              <a:rPr lang="es-CO" b="1" dirty="0">
                <a:solidFill>
                  <a:srgbClr val="FFC000"/>
                </a:solidFill>
              </a:rPr>
              <a:t>grupos infantiles y juveniles </a:t>
            </a:r>
            <a:r>
              <a:rPr lang="es-CO" dirty="0">
                <a:solidFill>
                  <a:schemeClr val="bg1"/>
                </a:solidFill>
              </a:rPr>
              <a:t>y, apoyar la participación de 5 egresados en las convocatorias de </a:t>
            </a:r>
            <a:r>
              <a:rPr lang="es-CO" b="1" dirty="0">
                <a:solidFill>
                  <a:srgbClr val="FFC000"/>
                </a:solidFill>
              </a:rPr>
              <a:t>jóvenes investigadores en Colciencias</a:t>
            </a:r>
            <a:r>
              <a:rPr lang="es-CO" dirty="0">
                <a:solidFill>
                  <a:schemeClr val="bg1"/>
                </a:solidFill>
              </a:rPr>
              <a:t>.</a:t>
            </a:r>
          </a:p>
        </p:txBody>
      </p:sp>
    </p:spTree>
    <p:extLst>
      <p:ext uri="{BB962C8B-B14F-4D97-AF65-F5344CB8AC3E}">
        <p14:creationId xmlns:p14="http://schemas.microsoft.com/office/powerpoint/2010/main" val="539041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BA02185A-11EA-4AE2-9946-15B717D0F694}"/>
              </a:ext>
            </a:extLst>
          </p:cNvPr>
          <p:cNvGraphicFramePr>
            <a:graphicFrameLocks noGrp="1"/>
          </p:cNvGraphicFramePr>
          <p:nvPr>
            <p:extLst>
              <p:ext uri="{D42A27DB-BD31-4B8C-83A1-F6EECF244321}">
                <p14:modId xmlns:p14="http://schemas.microsoft.com/office/powerpoint/2010/main" val="3566960935"/>
              </p:ext>
            </p:extLst>
          </p:nvPr>
        </p:nvGraphicFramePr>
        <p:xfrm>
          <a:off x="869795" y="1521774"/>
          <a:ext cx="8033925" cy="3006066"/>
        </p:xfrm>
        <a:graphic>
          <a:graphicData uri="http://schemas.openxmlformats.org/drawingml/2006/table">
            <a:tbl>
              <a:tblPr firstRow="1" firstCol="1" bandRow="1">
                <a:tableStyleId>{5C22544A-7EE6-4342-B048-85BDC9FD1C3A}</a:tableStyleId>
              </a:tblPr>
              <a:tblGrid>
                <a:gridCol w="893515">
                  <a:extLst>
                    <a:ext uri="{9D8B030D-6E8A-4147-A177-3AD203B41FA5}">
                      <a16:colId xmlns:a16="http://schemas.microsoft.com/office/drawing/2014/main" val="772948535"/>
                    </a:ext>
                  </a:extLst>
                </a:gridCol>
                <a:gridCol w="1717824">
                  <a:extLst>
                    <a:ext uri="{9D8B030D-6E8A-4147-A177-3AD203B41FA5}">
                      <a16:colId xmlns:a16="http://schemas.microsoft.com/office/drawing/2014/main" val="2083181797"/>
                    </a:ext>
                  </a:extLst>
                </a:gridCol>
                <a:gridCol w="865685">
                  <a:extLst>
                    <a:ext uri="{9D8B030D-6E8A-4147-A177-3AD203B41FA5}">
                      <a16:colId xmlns:a16="http://schemas.microsoft.com/office/drawing/2014/main" val="642596147"/>
                    </a:ext>
                  </a:extLst>
                </a:gridCol>
                <a:gridCol w="830606">
                  <a:extLst>
                    <a:ext uri="{9D8B030D-6E8A-4147-A177-3AD203B41FA5}">
                      <a16:colId xmlns:a16="http://schemas.microsoft.com/office/drawing/2014/main" val="2589054411"/>
                    </a:ext>
                  </a:extLst>
                </a:gridCol>
                <a:gridCol w="1096073">
                  <a:extLst>
                    <a:ext uri="{9D8B030D-6E8A-4147-A177-3AD203B41FA5}">
                      <a16:colId xmlns:a16="http://schemas.microsoft.com/office/drawing/2014/main" val="3070838785"/>
                    </a:ext>
                  </a:extLst>
                </a:gridCol>
                <a:gridCol w="1021179">
                  <a:extLst>
                    <a:ext uri="{9D8B030D-6E8A-4147-A177-3AD203B41FA5}">
                      <a16:colId xmlns:a16="http://schemas.microsoft.com/office/drawing/2014/main" val="583055887"/>
                    </a:ext>
                  </a:extLst>
                </a:gridCol>
                <a:gridCol w="880561">
                  <a:extLst>
                    <a:ext uri="{9D8B030D-6E8A-4147-A177-3AD203B41FA5}">
                      <a16:colId xmlns:a16="http://schemas.microsoft.com/office/drawing/2014/main" val="2038337452"/>
                    </a:ext>
                  </a:extLst>
                </a:gridCol>
                <a:gridCol w="728482">
                  <a:extLst>
                    <a:ext uri="{9D8B030D-6E8A-4147-A177-3AD203B41FA5}">
                      <a16:colId xmlns:a16="http://schemas.microsoft.com/office/drawing/2014/main" val="1655984793"/>
                    </a:ext>
                  </a:extLst>
                </a:gridCol>
              </a:tblGrid>
              <a:tr h="320739">
                <a:tc rowSpan="2">
                  <a:txBody>
                    <a:bodyPr/>
                    <a:lstStyle/>
                    <a:p>
                      <a:pPr algn="ctr">
                        <a:lnSpc>
                          <a:spcPct val="107000"/>
                        </a:lnSpc>
                        <a:spcAft>
                          <a:spcPts val="0"/>
                        </a:spcAft>
                      </a:pPr>
                      <a:r>
                        <a:rPr lang="es-CO" sz="1100" b="1" dirty="0">
                          <a:effectLst/>
                          <a:latin typeface="Trebuchet MS" charset="0"/>
                          <a:ea typeface="Trebuchet MS" charset="0"/>
                          <a:cs typeface="Trebuchet MS" charset="0"/>
                        </a:rPr>
                        <a:t>Ponderación del Factor</a:t>
                      </a:r>
                    </a:p>
                  </a:txBody>
                  <a:tcPr marL="33366" marR="33366" marT="0" marB="0" anchor="ctr">
                    <a:solidFill>
                      <a:schemeClr val="tx2">
                        <a:lumMod val="75000"/>
                      </a:schemeClr>
                    </a:solidFill>
                  </a:tcPr>
                </a:tc>
                <a:tc rowSpan="2">
                  <a:txBody>
                    <a:bodyPr/>
                    <a:lstStyle/>
                    <a:p>
                      <a:pPr algn="ctr">
                        <a:lnSpc>
                          <a:spcPct val="107000"/>
                        </a:lnSpc>
                        <a:spcAft>
                          <a:spcPts val="0"/>
                        </a:spcAft>
                      </a:pPr>
                      <a:r>
                        <a:rPr lang="es-CO" sz="1100" b="1" dirty="0">
                          <a:effectLst/>
                          <a:latin typeface="Trebuchet MS" charset="0"/>
                          <a:ea typeface="Trebuchet MS" charset="0"/>
                          <a:cs typeface="Trebuchet MS" charset="0"/>
                        </a:rPr>
                        <a:t>Característica</a:t>
                      </a:r>
                    </a:p>
                  </a:txBody>
                  <a:tcPr marL="33366" marR="33366" marT="0" marB="0" anchor="ctr">
                    <a:solidFill>
                      <a:schemeClr val="tx2">
                        <a:lumMod val="75000"/>
                      </a:schemeClr>
                    </a:solidFill>
                  </a:tcPr>
                </a:tc>
                <a:tc gridSpan="2">
                  <a:txBody>
                    <a:bodyPr/>
                    <a:lstStyle/>
                    <a:p>
                      <a:pPr algn="ctr">
                        <a:lnSpc>
                          <a:spcPct val="107000"/>
                        </a:lnSpc>
                        <a:spcAft>
                          <a:spcPts val="0"/>
                        </a:spcAft>
                      </a:pPr>
                      <a:r>
                        <a:rPr lang="es-CO" sz="1100" b="1" dirty="0">
                          <a:effectLst/>
                          <a:latin typeface="Trebuchet MS" charset="0"/>
                          <a:ea typeface="Trebuchet MS" charset="0"/>
                          <a:cs typeface="Trebuchet MS" charset="0"/>
                        </a:rPr>
                        <a:t>% Ponderado Característica</a:t>
                      </a:r>
                    </a:p>
                  </a:txBody>
                  <a:tcPr marL="33366" marR="33366"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Cumplimiento</a:t>
                      </a:r>
                    </a:p>
                  </a:txBody>
                  <a:tcPr marL="33366" marR="33366" marT="0" marB="0" anchor="ctr">
                    <a:solidFill>
                      <a:schemeClr val="tx2">
                        <a:lumMod val="75000"/>
                      </a:schemeClr>
                    </a:solidFill>
                  </a:tcPr>
                </a:tc>
                <a:tc gridSpan="2">
                  <a:txBody>
                    <a:bodyPr/>
                    <a:lstStyle/>
                    <a:p>
                      <a:pPr algn="ctr">
                        <a:lnSpc>
                          <a:spcPct val="107000"/>
                        </a:lnSpc>
                        <a:spcAft>
                          <a:spcPts val="0"/>
                        </a:spcAft>
                      </a:pPr>
                      <a:r>
                        <a:rPr lang="es-CO" sz="1100" b="1" dirty="0">
                          <a:effectLst/>
                          <a:latin typeface="Trebuchet MS" charset="0"/>
                          <a:ea typeface="Trebuchet MS" charset="0"/>
                          <a:cs typeface="Trebuchet MS" charset="0"/>
                        </a:rPr>
                        <a:t>Calificación por tipo de fuente</a:t>
                      </a:r>
                    </a:p>
                  </a:txBody>
                  <a:tcPr marL="33366" marR="33366"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effectLst/>
                          <a:latin typeface="Trebuchet MS" charset="0"/>
                          <a:ea typeface="Trebuchet MS" charset="0"/>
                          <a:cs typeface="Trebuchet MS" charset="0"/>
                        </a:rPr>
                        <a:t>Total</a:t>
                      </a:r>
                    </a:p>
                  </a:txBody>
                  <a:tcPr marL="33366" marR="33366" marT="0" marB="0" anchor="ctr">
                    <a:solidFill>
                      <a:schemeClr val="tx2">
                        <a:lumMod val="75000"/>
                      </a:schemeClr>
                    </a:solidFill>
                  </a:tcPr>
                </a:tc>
                <a:extLst>
                  <a:ext uri="{0D108BD9-81ED-4DB2-BD59-A6C34878D82A}">
                    <a16:rowId xmlns:a16="http://schemas.microsoft.com/office/drawing/2014/main" val="1129615982"/>
                  </a:ext>
                </a:extLst>
              </a:tr>
              <a:tr h="370470">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Asignado</a:t>
                      </a:r>
                    </a:p>
                  </a:txBody>
                  <a:tcPr marL="33366" marR="33366"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Alcanzado</a:t>
                      </a:r>
                    </a:p>
                  </a:txBody>
                  <a:tcPr marL="33366" marR="33366" marT="0" marB="0" anchor="ctr">
                    <a:solidFill>
                      <a:schemeClr val="tx2">
                        <a:lumMod val="75000"/>
                      </a:schemeClr>
                    </a:solidFill>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Documental</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80%</a:t>
                      </a:r>
                    </a:p>
                  </a:txBody>
                  <a:tcPr marL="33366" marR="33366"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Percepción</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20%</a:t>
                      </a:r>
                    </a:p>
                  </a:txBody>
                  <a:tcPr marL="33366" marR="33366" marT="0" marB="0" anchor="ctr">
                    <a:solidFill>
                      <a:schemeClr val="tx2">
                        <a:lumMod val="75000"/>
                      </a:schemeClr>
                    </a:solidFill>
                  </a:tcPr>
                </a:tc>
                <a:tc vMerge="1">
                  <a:txBody>
                    <a:bodyPr/>
                    <a:lstStyle/>
                    <a:p>
                      <a:endParaRPr lang="es-CO"/>
                    </a:p>
                  </a:txBody>
                  <a:tcPr/>
                </a:tc>
                <a:extLst>
                  <a:ext uri="{0D108BD9-81ED-4DB2-BD59-A6C34878D82A}">
                    <a16:rowId xmlns:a16="http://schemas.microsoft.com/office/drawing/2014/main" val="3175427029"/>
                  </a:ext>
                </a:extLst>
              </a:tr>
              <a:tr h="538398">
                <a:tc rowSpan="2">
                  <a:txBody>
                    <a:bodyPr/>
                    <a:lstStyle/>
                    <a:p>
                      <a:pPr algn="ctr">
                        <a:lnSpc>
                          <a:spcPct val="107000"/>
                        </a:lnSpc>
                        <a:spcAft>
                          <a:spcPts val="0"/>
                        </a:spcAft>
                      </a:pPr>
                      <a:r>
                        <a:rPr lang="es-CO" sz="1600" dirty="0">
                          <a:solidFill>
                            <a:schemeClr val="tx2">
                              <a:lumMod val="50000"/>
                            </a:schemeClr>
                          </a:solidFill>
                          <a:effectLst/>
                        </a:rPr>
                        <a:t>10</a:t>
                      </a:r>
                      <a:endParaRPr lang="es-CO"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FFC000"/>
                    </a:solidFill>
                  </a:tcPr>
                </a:tc>
                <a:tc>
                  <a:txBody>
                    <a:bodyPr/>
                    <a:lstStyle/>
                    <a:p>
                      <a:pPr>
                        <a:lnSpc>
                          <a:spcPct val="107000"/>
                        </a:lnSpc>
                        <a:spcAft>
                          <a:spcPts val="0"/>
                        </a:spcAft>
                      </a:pPr>
                      <a:r>
                        <a:rPr lang="es-CO" sz="1400" dirty="0">
                          <a:solidFill>
                            <a:schemeClr val="bg1"/>
                          </a:solidFill>
                          <a:effectLst/>
                        </a:rPr>
                        <a:t>Institución y entorno</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7</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6,4</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92,00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4,7</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tc>
                  <a:txBody>
                    <a:bodyPr/>
                    <a:lstStyle/>
                    <a:p>
                      <a:pPr algn="ctr">
                        <a:lnSpc>
                          <a:spcPct val="107000"/>
                        </a:lnSpc>
                        <a:spcAft>
                          <a:spcPts val="0"/>
                        </a:spcAft>
                      </a:pPr>
                      <a:r>
                        <a:rPr lang="es-CO" sz="1600" dirty="0">
                          <a:solidFill>
                            <a:schemeClr val="bg1"/>
                          </a:solidFill>
                          <a:effectLst/>
                        </a:rPr>
                        <a:t>4,1</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tc>
                  <a:txBody>
                    <a:bodyPr/>
                    <a:lstStyle/>
                    <a:p>
                      <a:pPr algn="ctr">
                        <a:lnSpc>
                          <a:spcPct val="107000"/>
                        </a:lnSpc>
                        <a:spcAft>
                          <a:spcPts val="0"/>
                        </a:spcAft>
                      </a:pPr>
                      <a:r>
                        <a:rPr lang="es-CO" sz="1600" b="1" dirty="0">
                          <a:solidFill>
                            <a:schemeClr val="bg1"/>
                          </a:solidFill>
                          <a:effectLst/>
                        </a:rPr>
                        <a:t>4,6</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extLst>
                  <a:ext uri="{0D108BD9-81ED-4DB2-BD59-A6C34878D82A}">
                    <a16:rowId xmlns:a16="http://schemas.microsoft.com/office/drawing/2014/main" val="978632600"/>
                  </a:ext>
                </a:extLst>
              </a:tr>
              <a:tr h="625414">
                <a:tc vMerge="1">
                  <a:txBody>
                    <a:bodyPr/>
                    <a:lstStyle/>
                    <a:p>
                      <a:endParaRPr lang="es-CO"/>
                    </a:p>
                  </a:txBody>
                  <a:tcPr/>
                </a:tc>
                <a:tc>
                  <a:txBody>
                    <a:bodyPr/>
                    <a:lstStyle/>
                    <a:p>
                      <a:pPr>
                        <a:lnSpc>
                          <a:spcPct val="107000"/>
                        </a:lnSpc>
                        <a:spcAft>
                          <a:spcPts val="0"/>
                        </a:spcAft>
                      </a:pPr>
                      <a:r>
                        <a:rPr lang="es-CO" sz="1400" dirty="0">
                          <a:solidFill>
                            <a:schemeClr val="bg1"/>
                          </a:solidFill>
                          <a:effectLst/>
                        </a:rPr>
                        <a:t>Graduados e institución</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3</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2,7</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90,00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4,7</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tc>
                  <a:txBody>
                    <a:bodyPr/>
                    <a:lstStyle/>
                    <a:p>
                      <a:pPr algn="ctr">
                        <a:lnSpc>
                          <a:spcPct val="107000"/>
                        </a:lnSpc>
                        <a:spcAft>
                          <a:spcPts val="0"/>
                        </a:spcAft>
                      </a:pPr>
                      <a:r>
                        <a:rPr lang="es-CO" sz="1600" dirty="0">
                          <a:solidFill>
                            <a:schemeClr val="bg1"/>
                          </a:solidFill>
                          <a:effectLst/>
                        </a:rPr>
                        <a:t>3,6</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tc>
                  <a:txBody>
                    <a:bodyPr/>
                    <a:lstStyle/>
                    <a:p>
                      <a:pPr algn="ctr">
                        <a:lnSpc>
                          <a:spcPct val="107000"/>
                        </a:lnSpc>
                        <a:spcAft>
                          <a:spcPts val="0"/>
                        </a:spcAft>
                      </a:pPr>
                      <a:r>
                        <a:rPr lang="es-CO" sz="1600" b="1" dirty="0">
                          <a:solidFill>
                            <a:schemeClr val="bg1"/>
                          </a:solidFill>
                          <a:effectLst/>
                        </a:rPr>
                        <a:t>4,5</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extLst>
                  <a:ext uri="{0D108BD9-81ED-4DB2-BD59-A6C34878D82A}">
                    <a16:rowId xmlns:a16="http://schemas.microsoft.com/office/drawing/2014/main" val="1407580808"/>
                  </a:ext>
                </a:extLst>
              </a:tr>
              <a:tr h="1125772">
                <a:tc gridSpan="2">
                  <a:txBody>
                    <a:bodyPr/>
                    <a:lstStyle/>
                    <a:p>
                      <a:pPr algn="ctr">
                        <a:lnSpc>
                          <a:spcPct val="107000"/>
                        </a:lnSpc>
                        <a:spcAft>
                          <a:spcPts val="0"/>
                        </a:spcAft>
                      </a:pPr>
                      <a:r>
                        <a:rPr lang="es-CO" sz="1600" b="1" i="1" dirty="0">
                          <a:solidFill>
                            <a:schemeClr val="tx2">
                              <a:lumMod val="50000"/>
                            </a:schemeClr>
                          </a:solidFill>
                          <a:effectLst/>
                        </a:rPr>
                        <a:t>Grado de cumplimiento y calificación Factor 7</a:t>
                      </a:r>
                      <a:endParaRPr lang="es-CO"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FFC000"/>
                    </a:solidFill>
                  </a:tcPr>
                </a:tc>
                <a:tc hMerge="1">
                  <a:txBody>
                    <a:bodyPr/>
                    <a:lstStyle/>
                    <a:p>
                      <a:endParaRPr lang="es-CO"/>
                    </a:p>
                  </a:txBody>
                  <a:tcPr/>
                </a:tc>
                <a:tc>
                  <a:txBody>
                    <a:bodyPr/>
                    <a:lstStyle/>
                    <a:p>
                      <a:pPr algn="ctr">
                        <a:lnSpc>
                          <a:spcPct val="107000"/>
                        </a:lnSpc>
                        <a:spcAft>
                          <a:spcPts val="0"/>
                        </a:spcAft>
                      </a:pPr>
                      <a:r>
                        <a:rPr lang="es-CO" sz="1600" b="1" dirty="0">
                          <a:solidFill>
                            <a:srgbClr val="FFC000"/>
                          </a:solidFill>
                          <a:effectLst/>
                        </a:rPr>
                        <a:t>10</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b="1" dirty="0">
                          <a:solidFill>
                            <a:srgbClr val="FFC000"/>
                          </a:solidFill>
                          <a:effectLst/>
                        </a:rPr>
                        <a:t>9,1</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b="1" dirty="0">
                          <a:solidFill>
                            <a:srgbClr val="FFC000"/>
                          </a:solidFill>
                          <a:effectLst/>
                        </a:rPr>
                        <a:t>91,40%</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gridSpan="2">
                  <a:txBody>
                    <a:bodyPr/>
                    <a:lstStyle/>
                    <a:p>
                      <a:pPr algn="ctr">
                        <a:lnSpc>
                          <a:spcPct val="107000"/>
                        </a:lnSpc>
                        <a:spcAft>
                          <a:spcPts val="0"/>
                        </a:spcAft>
                      </a:pPr>
                      <a:r>
                        <a:rPr lang="es-CO" sz="1600" b="1" dirty="0">
                          <a:solidFill>
                            <a:srgbClr val="FFC000"/>
                          </a:solidFill>
                          <a:effectLst/>
                        </a:rPr>
                        <a:t>Se cumple plenamente</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tc hMerge="1">
                  <a:txBody>
                    <a:bodyPr/>
                    <a:lstStyle/>
                    <a:p>
                      <a:endParaRPr lang="es-CO"/>
                    </a:p>
                  </a:txBody>
                  <a:tcPr/>
                </a:tc>
                <a:tc>
                  <a:txBody>
                    <a:bodyPr/>
                    <a:lstStyle/>
                    <a:p>
                      <a:pPr algn="ctr">
                        <a:lnSpc>
                          <a:spcPct val="107000"/>
                        </a:lnSpc>
                        <a:spcAft>
                          <a:spcPts val="0"/>
                        </a:spcAft>
                      </a:pPr>
                      <a:r>
                        <a:rPr lang="es-CO" sz="1600" b="1" dirty="0">
                          <a:solidFill>
                            <a:srgbClr val="FFC000"/>
                          </a:solidFill>
                          <a:effectLst/>
                        </a:rPr>
                        <a:t>4,6</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extLst>
                  <a:ext uri="{0D108BD9-81ED-4DB2-BD59-A6C34878D82A}">
                    <a16:rowId xmlns:a16="http://schemas.microsoft.com/office/drawing/2014/main" val="1375588555"/>
                  </a:ext>
                </a:extLst>
              </a:tr>
            </a:tbl>
          </a:graphicData>
        </a:graphic>
      </p:graphicFrame>
      <p:sp>
        <p:nvSpPr>
          <p:cNvPr id="10" name="Rectángulo: esquinas redondeadas 9">
            <a:extLst>
              <a:ext uri="{FF2B5EF4-FFF2-40B4-BE49-F238E27FC236}">
                <a16:creationId xmlns:a16="http://schemas.microsoft.com/office/drawing/2014/main" id="{85E824F0-5373-4F51-B718-FED5FBFEF07D}"/>
              </a:ext>
            </a:extLst>
          </p:cNvPr>
          <p:cNvSpPr/>
          <p:nvPr/>
        </p:nvSpPr>
        <p:spPr>
          <a:xfrm>
            <a:off x="5478287" y="4585699"/>
            <a:ext cx="684975" cy="27622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b="1" dirty="0">
                <a:solidFill>
                  <a:schemeClr val="tx1"/>
                </a:solidFill>
              </a:rPr>
              <a:t>7,78%</a:t>
            </a:r>
          </a:p>
        </p:txBody>
      </p:sp>
      <p:sp>
        <p:nvSpPr>
          <p:cNvPr id="6" name="Flecha: hacia abajo 13">
            <a:extLst>
              <a:ext uri="{FF2B5EF4-FFF2-40B4-BE49-F238E27FC236}">
                <a16:creationId xmlns:a16="http://schemas.microsoft.com/office/drawing/2014/main" id="{00000000-0008-0000-0200-000010000000}"/>
              </a:ext>
            </a:extLst>
          </p:cNvPr>
          <p:cNvSpPr/>
          <p:nvPr/>
        </p:nvSpPr>
        <p:spPr>
          <a:xfrm rot="10800000">
            <a:off x="5175859" y="4641380"/>
            <a:ext cx="219194" cy="217778"/>
          </a:xfrm>
          <a:prstGeom prst="downArrow">
            <a:avLst/>
          </a:prstGeom>
          <a:solidFill>
            <a:schemeClr val="bg1"/>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8" name="Rectángulo 7">
            <a:extLst>
              <a:ext uri="{FF2B5EF4-FFF2-40B4-BE49-F238E27FC236}">
                <a16:creationId xmlns:a16="http://schemas.microsoft.com/office/drawing/2014/main" id="{0D34AC9A-8B49-4169-8B9D-14CBE8FBBA2E}"/>
              </a:ext>
            </a:extLst>
          </p:cNvPr>
          <p:cNvSpPr/>
          <p:nvPr/>
        </p:nvSpPr>
        <p:spPr>
          <a:xfrm>
            <a:off x="590459" y="705525"/>
            <a:ext cx="4977038" cy="400110"/>
          </a:xfrm>
          <a:prstGeom prst="rect">
            <a:avLst/>
          </a:prstGeom>
        </p:spPr>
        <p:txBody>
          <a:bodyPr wrap="square">
            <a:spAutoFit/>
          </a:bodyPr>
          <a:lstStyle/>
          <a:p>
            <a:r>
              <a:rPr lang="es-CO" sz="1400" i="1" dirty="0">
                <a:solidFill>
                  <a:schemeClr val="bg1"/>
                </a:solidFill>
                <a:latin typeface="Trebuchet MS" charset="0"/>
                <a:ea typeface="Trebuchet MS" charset="0"/>
                <a:cs typeface="Trebuchet MS" charset="0"/>
              </a:rPr>
              <a:t>Factor 7: </a:t>
            </a:r>
            <a:r>
              <a:rPr lang="es-CO" sz="2000" b="1" dirty="0">
                <a:solidFill>
                  <a:schemeClr val="bg1"/>
                </a:solidFill>
              </a:rPr>
              <a:t>Pertinencia e Impacto Social</a:t>
            </a:r>
          </a:p>
        </p:txBody>
      </p:sp>
    </p:spTree>
    <p:extLst>
      <p:ext uri="{BB962C8B-B14F-4D97-AF65-F5344CB8AC3E}">
        <p14:creationId xmlns:p14="http://schemas.microsoft.com/office/powerpoint/2010/main" val="372993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934424" y="1466567"/>
            <a:ext cx="8089436" cy="3539430"/>
          </a:xfrm>
          <a:prstGeom prst="rect">
            <a:avLst/>
          </a:prstGeom>
          <a:noFill/>
          <a:ln w="19050">
            <a:noFill/>
          </a:ln>
        </p:spPr>
        <p:txBody>
          <a:bodyPr wrap="square" rtlCol="0">
            <a:spAutoFit/>
          </a:bodyPr>
          <a:lstStyle/>
          <a:p>
            <a:pPr marL="179388" indent="-179388">
              <a:buFontTx/>
              <a:buChar char="-"/>
            </a:pPr>
            <a:r>
              <a:rPr lang="es-CO" sz="1600" b="1" dirty="0">
                <a:solidFill>
                  <a:srgbClr val="FFC000"/>
                </a:solidFill>
              </a:rPr>
              <a:t>Transformar el sentido y los alcances de la extensión y la proyección social</a:t>
            </a:r>
            <a:r>
              <a:rPr lang="es-CO" sz="1600" b="1" dirty="0">
                <a:solidFill>
                  <a:schemeClr val="bg1"/>
                </a:solidFill>
              </a:rPr>
              <a:t>,</a:t>
            </a:r>
            <a:r>
              <a:rPr lang="es-CO" sz="1600" b="1" dirty="0">
                <a:solidFill>
                  <a:srgbClr val="FFC000"/>
                </a:solidFill>
              </a:rPr>
              <a:t> </a:t>
            </a:r>
            <a:r>
              <a:rPr lang="es-CO" sz="1600" dirty="0">
                <a:solidFill>
                  <a:schemeClr val="bg1"/>
                </a:solidFill>
              </a:rPr>
              <a:t>trascendiendo la idea de formulación de propuestas para obtener recursos propios.</a:t>
            </a:r>
            <a:br>
              <a:rPr lang="es-CO" sz="1600" dirty="0">
                <a:solidFill>
                  <a:schemeClr val="bg1"/>
                </a:solidFill>
              </a:rPr>
            </a:br>
            <a:endParaRPr lang="es-CO" sz="1600" b="1" dirty="0">
              <a:solidFill>
                <a:srgbClr val="FFC000"/>
              </a:solidFill>
            </a:endParaRPr>
          </a:p>
          <a:p>
            <a:pPr marL="179388" indent="-179388">
              <a:buFontTx/>
              <a:buChar char="-"/>
            </a:pPr>
            <a:r>
              <a:rPr lang="es-CO" sz="1600" b="1" dirty="0">
                <a:solidFill>
                  <a:srgbClr val="FFC000"/>
                </a:solidFill>
              </a:rPr>
              <a:t>Aportar al estudio y responder a las necesidades y problemas educativos</a:t>
            </a:r>
            <a:r>
              <a:rPr lang="es-CO" sz="1600" dirty="0">
                <a:solidFill>
                  <a:schemeClr val="bg1"/>
                </a:solidFill>
              </a:rPr>
              <a:t>, a través de actividades de </a:t>
            </a:r>
            <a:r>
              <a:rPr lang="es-ES" sz="1600" dirty="0">
                <a:solidFill>
                  <a:schemeClr val="bg1"/>
                </a:solidFill>
              </a:rPr>
              <a:t>consultoría especializada; proyectos de extensión y programas de formación continua; espacios de apropiación social del conocimiento; prácticas y pasantías en pregrado y posgrado. </a:t>
            </a:r>
            <a:br>
              <a:rPr lang="es-ES" sz="1600" dirty="0">
                <a:solidFill>
                  <a:schemeClr val="bg1"/>
                </a:solidFill>
              </a:rPr>
            </a:br>
            <a:endParaRPr lang="es-ES" sz="1600" dirty="0">
              <a:solidFill>
                <a:schemeClr val="bg1"/>
              </a:solidFill>
            </a:endParaRPr>
          </a:p>
          <a:p>
            <a:pPr marL="179388" indent="-179388">
              <a:buFontTx/>
              <a:buChar char="-"/>
            </a:pPr>
            <a:r>
              <a:rPr lang="es-CO" sz="1600" b="1" dirty="0">
                <a:solidFill>
                  <a:srgbClr val="FFC000"/>
                </a:solidFill>
              </a:rPr>
              <a:t>Impactar diversas poblaciones y escenarios educativos </a:t>
            </a:r>
            <a:r>
              <a:rPr lang="es-CO" sz="1600" dirty="0">
                <a:solidFill>
                  <a:schemeClr val="bg1"/>
                </a:solidFill>
              </a:rPr>
              <a:t>mediante el desarrollo de </a:t>
            </a:r>
            <a:r>
              <a:rPr lang="es-CO" sz="1600" b="1" dirty="0">
                <a:solidFill>
                  <a:srgbClr val="FFC000"/>
                </a:solidFill>
              </a:rPr>
              <a:t>prácticas educativas</a:t>
            </a:r>
            <a:r>
              <a:rPr lang="es-CO" sz="1600" dirty="0">
                <a:solidFill>
                  <a:schemeClr val="bg1"/>
                </a:solidFill>
              </a:rPr>
              <a:t>.</a:t>
            </a:r>
            <a:br>
              <a:rPr lang="es-CO" sz="1600" dirty="0">
                <a:solidFill>
                  <a:schemeClr val="bg1"/>
                </a:solidFill>
              </a:rPr>
            </a:br>
            <a:endParaRPr lang="es-CO" sz="1600" dirty="0">
              <a:solidFill>
                <a:schemeClr val="bg1"/>
              </a:solidFill>
            </a:endParaRPr>
          </a:p>
          <a:p>
            <a:pPr marL="179388" indent="-179388">
              <a:buFontTx/>
              <a:buChar char="-"/>
            </a:pPr>
            <a:r>
              <a:rPr lang="es-CO" sz="1600" b="1" dirty="0">
                <a:solidFill>
                  <a:srgbClr val="FFC000"/>
                </a:solidFill>
              </a:rPr>
              <a:t>Realizar</a:t>
            </a:r>
            <a:r>
              <a:rPr lang="es-CO" sz="1600" dirty="0">
                <a:solidFill>
                  <a:schemeClr val="bg1"/>
                </a:solidFill>
              </a:rPr>
              <a:t> </a:t>
            </a:r>
            <a:r>
              <a:rPr lang="es-CO" sz="1600" b="1" dirty="0">
                <a:solidFill>
                  <a:srgbClr val="FFC000"/>
                </a:solidFill>
              </a:rPr>
              <a:t>47 proyectos de asesoría </a:t>
            </a:r>
            <a:r>
              <a:rPr lang="es-CO" sz="1600" dirty="0">
                <a:solidFill>
                  <a:schemeClr val="bg1"/>
                </a:solidFill>
              </a:rPr>
              <a:t>(34 contratos y 13 convenios), por valor $ 48.591.866.574, con entidades públicas y privadas, del orden nacional e internacional, entre ellas secretarías de educación, con proyectos significativos para impactar las realidades escolares.</a:t>
            </a:r>
          </a:p>
        </p:txBody>
      </p:sp>
      <p:sp>
        <p:nvSpPr>
          <p:cNvPr id="2" name="Rectángulo 1">
            <a:extLst>
              <a:ext uri="{FF2B5EF4-FFF2-40B4-BE49-F238E27FC236}">
                <a16:creationId xmlns:a16="http://schemas.microsoft.com/office/drawing/2014/main" id="{1A0E21DF-184D-4573-B9EB-EE93E79997CE}"/>
              </a:ext>
            </a:extLst>
          </p:cNvPr>
          <p:cNvSpPr/>
          <p:nvPr/>
        </p:nvSpPr>
        <p:spPr>
          <a:xfrm>
            <a:off x="934424" y="668091"/>
            <a:ext cx="5220268" cy="646331"/>
          </a:xfrm>
          <a:prstGeom prst="rect">
            <a:avLst/>
          </a:prstGeom>
        </p:spPr>
        <p:txBody>
          <a:bodyPr wrap="square">
            <a:spAutoFit/>
          </a:bodyPr>
          <a:lstStyle/>
          <a:p>
            <a:r>
              <a:rPr lang="es-CO" b="1" dirty="0">
                <a:solidFill>
                  <a:schemeClr val="bg1"/>
                </a:solidFill>
              </a:rPr>
              <a:t>Logros Factor 7 </a:t>
            </a:r>
          </a:p>
          <a:p>
            <a:r>
              <a:rPr lang="es-CO" b="1" dirty="0">
                <a:solidFill>
                  <a:schemeClr val="bg1"/>
                </a:solidFill>
              </a:rPr>
              <a:t>Pertinencia e Impacto Social:</a:t>
            </a:r>
            <a:endParaRPr lang="es-CO" dirty="0">
              <a:solidFill>
                <a:schemeClr val="bg1"/>
              </a:solidFill>
            </a:endParaRPr>
          </a:p>
        </p:txBody>
      </p:sp>
    </p:spTree>
    <p:extLst>
      <p:ext uri="{BB962C8B-B14F-4D97-AF65-F5344CB8AC3E}">
        <p14:creationId xmlns:p14="http://schemas.microsoft.com/office/powerpoint/2010/main" val="2720821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4294967295"/>
            <p:extLst>
              <p:ext uri="{D42A27DB-BD31-4B8C-83A1-F6EECF244321}">
                <p14:modId xmlns:p14="http://schemas.microsoft.com/office/powerpoint/2010/main" val="690289632"/>
              </p:ext>
            </p:extLst>
          </p:nvPr>
        </p:nvGraphicFramePr>
        <p:xfrm>
          <a:off x="457200" y="1541463"/>
          <a:ext cx="8229600" cy="319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txBox="1">
            <a:spLocks/>
          </p:cNvSpPr>
          <p:nvPr/>
        </p:nvSpPr>
        <p:spPr>
          <a:xfrm>
            <a:off x="829609" y="649870"/>
            <a:ext cx="6900231"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AC090"/>
                </a:solidFill>
                <a:latin typeface="+mj-lt"/>
                <a:ea typeface="+mj-ea"/>
                <a:cs typeface="+mj-cs"/>
              </a:defRPr>
            </a:lvl1pPr>
          </a:lstStyle>
          <a:p>
            <a:pPr algn="l"/>
            <a:r>
              <a:rPr lang="es-CO" sz="1800" i="1" dirty="0">
                <a:solidFill>
                  <a:schemeClr val="bg1"/>
                </a:solidFill>
                <a:latin typeface="Trebuchet MS" charset="0"/>
                <a:ea typeface="Trebuchet MS" charset="0"/>
                <a:cs typeface="Trebuchet MS" charset="0"/>
              </a:rPr>
              <a:t>La Acreditaci</a:t>
            </a:r>
            <a:r>
              <a:rPr lang="es-ES" sz="1800" i="1" dirty="0">
                <a:solidFill>
                  <a:schemeClr val="bg1"/>
                </a:solidFill>
                <a:latin typeface="Trebuchet MS" charset="0"/>
                <a:ea typeface="Trebuchet MS" charset="0"/>
                <a:cs typeface="Trebuchet MS" charset="0"/>
              </a:rPr>
              <a:t>ón de alta calidad de la UPN:</a:t>
            </a:r>
            <a:br>
              <a:rPr lang="es-CO" sz="2000" b="1" dirty="0">
                <a:solidFill>
                  <a:schemeClr val="bg1"/>
                </a:solidFill>
              </a:rPr>
            </a:br>
            <a:r>
              <a:rPr lang="es-CO" sz="2000" b="1" dirty="0">
                <a:solidFill>
                  <a:schemeClr val="bg1"/>
                </a:solidFill>
              </a:rPr>
              <a:t>Un reconocimiento a lo que somos</a:t>
            </a:r>
          </a:p>
        </p:txBody>
      </p:sp>
    </p:spTree>
    <p:extLst>
      <p:ext uri="{BB962C8B-B14F-4D97-AF65-F5344CB8AC3E}">
        <p14:creationId xmlns:p14="http://schemas.microsoft.com/office/powerpoint/2010/main" val="75122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CCDEE59F-7C68-43BD-BD97-0E7B8A4E1255}"/>
                                            </p:graphicEl>
                                          </p:spTgt>
                                        </p:tgtEl>
                                        <p:attrNameLst>
                                          <p:attrName>style.visibility</p:attrName>
                                        </p:attrNameLst>
                                      </p:cBhvr>
                                      <p:to>
                                        <p:strVal val="visible"/>
                                      </p:to>
                                    </p:set>
                                    <p:anim calcmode="lin" valueType="num">
                                      <p:cBhvr additive="base">
                                        <p:cTn id="7" dur="500" fill="hold"/>
                                        <p:tgtEl>
                                          <p:spTgt spid="6">
                                            <p:graphicEl>
                                              <a:dgm id="{CCDEE59F-7C68-43BD-BD97-0E7B8A4E125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CCDEE59F-7C68-43BD-BD97-0E7B8A4E1255}"/>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graphicEl>
                                              <a:dgm id="{3B1D7F75-57FA-4DC2-BA23-1C4BB6796A45}"/>
                                            </p:graphicEl>
                                          </p:spTgt>
                                        </p:tgtEl>
                                        <p:attrNameLst>
                                          <p:attrName>style.visibility</p:attrName>
                                        </p:attrNameLst>
                                      </p:cBhvr>
                                      <p:to>
                                        <p:strVal val="visible"/>
                                      </p:to>
                                    </p:set>
                                    <p:anim calcmode="lin" valueType="num">
                                      <p:cBhvr additive="base">
                                        <p:cTn id="13" dur="500" fill="hold"/>
                                        <p:tgtEl>
                                          <p:spTgt spid="6">
                                            <p:graphicEl>
                                              <a:dgm id="{3B1D7F75-57FA-4DC2-BA23-1C4BB6796A45}"/>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graphicEl>
                                              <a:dgm id="{3B1D7F75-57FA-4DC2-BA23-1C4BB6796A45}"/>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graphicEl>
                                              <a:dgm id="{92ED4A6C-63A6-4251-B4F4-B0D545A6DF27}"/>
                                            </p:graphicEl>
                                          </p:spTgt>
                                        </p:tgtEl>
                                        <p:attrNameLst>
                                          <p:attrName>style.visibility</p:attrName>
                                        </p:attrNameLst>
                                      </p:cBhvr>
                                      <p:to>
                                        <p:strVal val="visible"/>
                                      </p:to>
                                    </p:set>
                                    <p:anim calcmode="lin" valueType="num">
                                      <p:cBhvr additive="base">
                                        <p:cTn id="19" dur="500" fill="hold"/>
                                        <p:tgtEl>
                                          <p:spTgt spid="6">
                                            <p:graphicEl>
                                              <a:dgm id="{92ED4A6C-63A6-4251-B4F4-B0D545A6DF27}"/>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graphicEl>
                                              <a:dgm id="{92ED4A6C-63A6-4251-B4F4-B0D545A6DF2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07726" y="1095915"/>
            <a:ext cx="7795760" cy="3631763"/>
          </a:xfrm>
          <a:prstGeom prst="rect">
            <a:avLst/>
          </a:prstGeom>
          <a:noFill/>
          <a:ln w="19050">
            <a:noFill/>
          </a:ln>
        </p:spPr>
        <p:txBody>
          <a:bodyPr wrap="square" rtlCol="0">
            <a:spAutoFit/>
          </a:bodyPr>
          <a:lstStyle/>
          <a:p>
            <a:pPr marL="179388" indent="-179388">
              <a:buFontTx/>
              <a:buChar char="-"/>
            </a:pPr>
            <a:r>
              <a:rPr lang="es-CO" b="1" dirty="0">
                <a:solidFill>
                  <a:srgbClr val="FFC000"/>
                </a:solidFill>
              </a:rPr>
              <a:t>Formalizar el Centro de Egresados</a:t>
            </a:r>
            <a:r>
              <a:rPr lang="es-CO" dirty="0">
                <a:solidFill>
                  <a:schemeClr val="bg1"/>
                </a:solidFill>
              </a:rPr>
              <a:t>, cualificar servicios de comunicación y cooperación mutua, fortalecer las dinámicas de representación y participación del estamento y mejorar su percepción acerca de los mecanismos y estrategias de vinculación institucional.</a:t>
            </a:r>
            <a:br>
              <a:rPr lang="es-CO" sz="1600" dirty="0">
                <a:solidFill>
                  <a:schemeClr val="bg1"/>
                </a:solidFill>
              </a:rPr>
            </a:br>
            <a:endParaRPr lang="es-CO" sz="1600" dirty="0">
              <a:solidFill>
                <a:schemeClr val="bg1"/>
              </a:solidFill>
            </a:endParaRPr>
          </a:p>
          <a:p>
            <a:pPr marL="179388" indent="-179388">
              <a:buFontTx/>
              <a:buChar char="-"/>
            </a:pPr>
            <a:r>
              <a:rPr lang="es-ES" b="1" dirty="0">
                <a:solidFill>
                  <a:srgbClr val="FFC000"/>
                </a:solidFill>
              </a:rPr>
              <a:t>C</a:t>
            </a:r>
            <a:r>
              <a:rPr lang="es-CO" b="1" dirty="0">
                <a:solidFill>
                  <a:srgbClr val="FFC000"/>
                </a:solidFill>
              </a:rPr>
              <a:t>rear </a:t>
            </a:r>
            <a:r>
              <a:rPr lang="es-CO" dirty="0">
                <a:solidFill>
                  <a:schemeClr val="bg1"/>
                </a:solidFill>
              </a:rPr>
              <a:t>programas, en modalidades que se apoyan en los proyectos educomunicativos y apuestas de mayor diálogo con la sociedad: </a:t>
            </a:r>
            <a:r>
              <a:rPr lang="es-CO" b="1" dirty="0">
                <a:solidFill>
                  <a:srgbClr val="FFC000"/>
                </a:solidFill>
              </a:rPr>
              <a:t>la emisora </a:t>
            </a:r>
            <a:r>
              <a:rPr lang="es-CO" dirty="0">
                <a:solidFill>
                  <a:schemeClr val="bg1"/>
                </a:solidFill>
              </a:rPr>
              <a:t>“La Pedagógica radio: voces y sonidos que enseñan”; </a:t>
            </a:r>
            <a:r>
              <a:rPr lang="es-CO" b="1" dirty="0">
                <a:solidFill>
                  <a:srgbClr val="FFC000"/>
                </a:solidFill>
              </a:rPr>
              <a:t>el Canal Institucional</a:t>
            </a:r>
            <a:r>
              <a:rPr lang="es-CO" dirty="0">
                <a:solidFill>
                  <a:schemeClr val="bg1"/>
                </a:solidFill>
              </a:rPr>
              <a:t> en la plataforma “</a:t>
            </a:r>
            <a:r>
              <a:rPr lang="es-CO" b="1" dirty="0">
                <a:solidFill>
                  <a:srgbClr val="FFC000"/>
                </a:solidFill>
              </a:rPr>
              <a:t>YouTube</a:t>
            </a:r>
            <a:r>
              <a:rPr lang="es-CO" dirty="0">
                <a:solidFill>
                  <a:schemeClr val="bg1"/>
                </a:solidFill>
              </a:rPr>
              <a:t>” y el programa “</a:t>
            </a:r>
            <a:r>
              <a:rPr lang="es-CO" b="1" dirty="0">
                <a:solidFill>
                  <a:srgbClr val="FFC000"/>
                </a:solidFill>
              </a:rPr>
              <a:t>Historias con futuro</a:t>
            </a:r>
            <a:r>
              <a:rPr lang="es-CO" dirty="0">
                <a:solidFill>
                  <a:schemeClr val="bg1"/>
                </a:solidFill>
              </a:rPr>
              <a:t>”. </a:t>
            </a:r>
            <a:br>
              <a:rPr lang="es-CO" sz="1600" dirty="0">
                <a:solidFill>
                  <a:schemeClr val="bg1"/>
                </a:solidFill>
              </a:rPr>
            </a:br>
            <a:endParaRPr lang="es-CO" sz="1600" dirty="0">
              <a:solidFill>
                <a:schemeClr val="bg1"/>
              </a:solidFill>
            </a:endParaRPr>
          </a:p>
          <a:p>
            <a:pPr marL="179388" indent="-179388">
              <a:buFontTx/>
              <a:buChar char="-"/>
            </a:pPr>
            <a:r>
              <a:rPr lang="es-ES" b="1" dirty="0">
                <a:solidFill>
                  <a:srgbClr val="FFC000"/>
                </a:solidFill>
              </a:rPr>
              <a:t>Evaluar y mejorar los procesos de extensión y proyección social</a:t>
            </a:r>
            <a:r>
              <a:rPr lang="es-ES" dirty="0">
                <a:solidFill>
                  <a:schemeClr val="bg1"/>
                </a:solidFill>
              </a:rPr>
              <a:t>, a través de </a:t>
            </a:r>
            <a:r>
              <a:rPr lang="es-CO" dirty="0">
                <a:solidFill>
                  <a:schemeClr val="bg1"/>
                </a:solidFill>
              </a:rPr>
              <a:t>la formulación y actualización de procesos y procedimientos en el Sistema de Gestión Integral.</a:t>
            </a:r>
          </a:p>
        </p:txBody>
      </p:sp>
    </p:spTree>
    <p:extLst>
      <p:ext uri="{BB962C8B-B14F-4D97-AF65-F5344CB8AC3E}">
        <p14:creationId xmlns:p14="http://schemas.microsoft.com/office/powerpoint/2010/main" val="1484867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BA02185A-11EA-4AE2-9946-15B717D0F694}"/>
              </a:ext>
            </a:extLst>
          </p:cNvPr>
          <p:cNvGraphicFramePr>
            <a:graphicFrameLocks noGrp="1"/>
          </p:cNvGraphicFramePr>
          <p:nvPr>
            <p:extLst>
              <p:ext uri="{D42A27DB-BD31-4B8C-83A1-F6EECF244321}">
                <p14:modId xmlns:p14="http://schemas.microsoft.com/office/powerpoint/2010/main" val="2375703182"/>
              </p:ext>
            </p:extLst>
          </p:nvPr>
        </p:nvGraphicFramePr>
        <p:xfrm>
          <a:off x="724830" y="1351161"/>
          <a:ext cx="8125493" cy="3275693"/>
        </p:xfrm>
        <a:graphic>
          <a:graphicData uri="http://schemas.openxmlformats.org/drawingml/2006/table">
            <a:tbl>
              <a:tblPr firstRow="1" firstCol="1" bandRow="1">
                <a:tableStyleId>{5C22544A-7EE6-4342-B048-85BDC9FD1C3A}</a:tableStyleId>
              </a:tblPr>
              <a:tblGrid>
                <a:gridCol w="903699">
                  <a:extLst>
                    <a:ext uri="{9D8B030D-6E8A-4147-A177-3AD203B41FA5}">
                      <a16:colId xmlns:a16="http://schemas.microsoft.com/office/drawing/2014/main" val="772948535"/>
                    </a:ext>
                  </a:extLst>
                </a:gridCol>
                <a:gridCol w="1737404">
                  <a:extLst>
                    <a:ext uri="{9D8B030D-6E8A-4147-A177-3AD203B41FA5}">
                      <a16:colId xmlns:a16="http://schemas.microsoft.com/office/drawing/2014/main" val="2083181797"/>
                    </a:ext>
                  </a:extLst>
                </a:gridCol>
                <a:gridCol w="875551">
                  <a:extLst>
                    <a:ext uri="{9D8B030D-6E8A-4147-A177-3AD203B41FA5}">
                      <a16:colId xmlns:a16="http://schemas.microsoft.com/office/drawing/2014/main" val="642596147"/>
                    </a:ext>
                  </a:extLst>
                </a:gridCol>
                <a:gridCol w="840073">
                  <a:extLst>
                    <a:ext uri="{9D8B030D-6E8A-4147-A177-3AD203B41FA5}">
                      <a16:colId xmlns:a16="http://schemas.microsoft.com/office/drawing/2014/main" val="2589054411"/>
                    </a:ext>
                  </a:extLst>
                </a:gridCol>
                <a:gridCol w="1108565">
                  <a:extLst>
                    <a:ext uri="{9D8B030D-6E8A-4147-A177-3AD203B41FA5}">
                      <a16:colId xmlns:a16="http://schemas.microsoft.com/office/drawing/2014/main" val="3070838785"/>
                    </a:ext>
                  </a:extLst>
                </a:gridCol>
                <a:gridCol w="1032818">
                  <a:extLst>
                    <a:ext uri="{9D8B030D-6E8A-4147-A177-3AD203B41FA5}">
                      <a16:colId xmlns:a16="http://schemas.microsoft.com/office/drawing/2014/main" val="583055887"/>
                    </a:ext>
                  </a:extLst>
                </a:gridCol>
                <a:gridCol w="890599">
                  <a:extLst>
                    <a:ext uri="{9D8B030D-6E8A-4147-A177-3AD203B41FA5}">
                      <a16:colId xmlns:a16="http://schemas.microsoft.com/office/drawing/2014/main" val="2038337452"/>
                    </a:ext>
                  </a:extLst>
                </a:gridCol>
                <a:gridCol w="736784">
                  <a:extLst>
                    <a:ext uri="{9D8B030D-6E8A-4147-A177-3AD203B41FA5}">
                      <a16:colId xmlns:a16="http://schemas.microsoft.com/office/drawing/2014/main" val="1655984793"/>
                    </a:ext>
                  </a:extLst>
                </a:gridCol>
              </a:tblGrid>
              <a:tr h="433130">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Ponderación del Factor</a:t>
                      </a:r>
                    </a:p>
                  </a:txBody>
                  <a:tcPr marL="33366" marR="33366" marT="0" marB="0" anchor="ctr">
                    <a:solidFill>
                      <a:schemeClr val="tx2">
                        <a:lumMod val="75000"/>
                      </a:schemeClr>
                    </a:solidFill>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Característica</a:t>
                      </a:r>
                    </a:p>
                  </a:txBody>
                  <a:tcPr marL="33366" marR="33366" marT="0" marB="0" anchor="ctr">
                    <a:solidFill>
                      <a:schemeClr val="tx2">
                        <a:lumMod val="75000"/>
                      </a:schemeClr>
                    </a:solidFill>
                  </a:tcPr>
                </a:tc>
                <a:tc grid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Ponderado Característica</a:t>
                      </a:r>
                    </a:p>
                  </a:txBody>
                  <a:tcPr marL="33366" marR="33366"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Cumplimiento</a:t>
                      </a:r>
                    </a:p>
                  </a:txBody>
                  <a:tcPr marL="33366" marR="33366" marT="0" marB="0" anchor="ctr">
                    <a:solidFill>
                      <a:schemeClr val="tx2">
                        <a:lumMod val="75000"/>
                      </a:schemeClr>
                    </a:solidFill>
                  </a:tcPr>
                </a:tc>
                <a:tc grid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Calificación por tipo de fuente</a:t>
                      </a:r>
                    </a:p>
                  </a:txBody>
                  <a:tcPr marL="33366" marR="33366"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Total</a:t>
                      </a:r>
                    </a:p>
                  </a:txBody>
                  <a:tcPr marL="33366" marR="33366" marT="0" marB="0" anchor="ctr">
                    <a:solidFill>
                      <a:schemeClr val="tx2">
                        <a:lumMod val="75000"/>
                      </a:schemeClr>
                    </a:solidFill>
                  </a:tcPr>
                </a:tc>
                <a:extLst>
                  <a:ext uri="{0D108BD9-81ED-4DB2-BD59-A6C34878D82A}">
                    <a16:rowId xmlns:a16="http://schemas.microsoft.com/office/drawing/2014/main" val="1129615982"/>
                  </a:ext>
                </a:extLst>
              </a:tr>
              <a:tr h="447069">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Asignado</a:t>
                      </a:r>
                    </a:p>
                  </a:txBody>
                  <a:tcPr marL="33366" marR="33366"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Alcanzado</a:t>
                      </a:r>
                    </a:p>
                  </a:txBody>
                  <a:tcPr marL="33366" marR="33366" marT="0" marB="0" anchor="ctr">
                    <a:solidFill>
                      <a:schemeClr val="tx2">
                        <a:lumMod val="75000"/>
                      </a:schemeClr>
                    </a:solidFill>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Documental</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80%</a:t>
                      </a:r>
                    </a:p>
                  </a:txBody>
                  <a:tcPr marL="33366" marR="33366"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Percepción</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20%</a:t>
                      </a:r>
                    </a:p>
                  </a:txBody>
                  <a:tcPr marL="33366" marR="33366" marT="0" marB="0" anchor="ctr">
                    <a:solidFill>
                      <a:schemeClr val="tx2">
                        <a:lumMod val="75000"/>
                      </a:schemeClr>
                    </a:solidFill>
                  </a:tcPr>
                </a:tc>
                <a:tc vMerge="1">
                  <a:txBody>
                    <a:bodyPr/>
                    <a:lstStyle/>
                    <a:p>
                      <a:endParaRPr lang="es-CO"/>
                    </a:p>
                  </a:txBody>
                  <a:tcPr/>
                </a:tc>
                <a:extLst>
                  <a:ext uri="{0D108BD9-81ED-4DB2-BD59-A6C34878D82A}">
                    <a16:rowId xmlns:a16="http://schemas.microsoft.com/office/drawing/2014/main" val="3175427029"/>
                  </a:ext>
                </a:extLst>
              </a:tr>
              <a:tr h="448258">
                <a:tc rowSpan="3">
                  <a:txBody>
                    <a:bodyPr/>
                    <a:lstStyle/>
                    <a:p>
                      <a:pPr algn="ctr">
                        <a:lnSpc>
                          <a:spcPct val="107000"/>
                        </a:lnSpc>
                        <a:spcAft>
                          <a:spcPts val="0"/>
                        </a:spcAft>
                      </a:pPr>
                      <a:r>
                        <a:rPr lang="es-CO" sz="1800" dirty="0">
                          <a:solidFill>
                            <a:schemeClr val="tx2">
                              <a:lumMod val="50000"/>
                            </a:schemeClr>
                          </a:solidFill>
                          <a:effectLst/>
                        </a:rPr>
                        <a:t>8</a:t>
                      </a:r>
                      <a:endParaRPr lang="es-CO"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92D050"/>
                    </a:solidFill>
                  </a:tcPr>
                </a:tc>
                <a:tc>
                  <a:txBody>
                    <a:bodyPr/>
                    <a:lstStyle/>
                    <a:p>
                      <a:pPr>
                        <a:lnSpc>
                          <a:spcPct val="107000"/>
                        </a:lnSpc>
                        <a:spcAft>
                          <a:spcPts val="0"/>
                        </a:spcAft>
                      </a:pPr>
                      <a:r>
                        <a:rPr lang="es-CO" sz="1400" dirty="0">
                          <a:solidFill>
                            <a:schemeClr val="bg1"/>
                          </a:solidFill>
                          <a:effectLst/>
                        </a:rPr>
                        <a:t>Sistemas de autoevaluación</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4</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3,7</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92,00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4,7</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tc>
                  <a:txBody>
                    <a:bodyPr/>
                    <a:lstStyle/>
                    <a:p>
                      <a:pPr algn="ctr">
                        <a:lnSpc>
                          <a:spcPct val="107000"/>
                        </a:lnSpc>
                        <a:spcAft>
                          <a:spcPts val="0"/>
                        </a:spcAft>
                      </a:pPr>
                      <a:r>
                        <a:rPr lang="es-CO" sz="1600" dirty="0">
                          <a:solidFill>
                            <a:schemeClr val="bg1"/>
                          </a:solidFill>
                          <a:effectLst/>
                        </a:rPr>
                        <a:t>4,0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tc>
                  <a:txBody>
                    <a:bodyPr/>
                    <a:lstStyle/>
                    <a:p>
                      <a:pPr algn="ctr">
                        <a:lnSpc>
                          <a:spcPct val="107000"/>
                        </a:lnSpc>
                        <a:spcAft>
                          <a:spcPts val="0"/>
                        </a:spcAft>
                      </a:pPr>
                      <a:r>
                        <a:rPr lang="es-CO" sz="1600" b="1" dirty="0">
                          <a:solidFill>
                            <a:schemeClr val="bg1"/>
                          </a:solidFill>
                          <a:effectLst/>
                        </a:rPr>
                        <a:t>4,6</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extLst>
                  <a:ext uri="{0D108BD9-81ED-4DB2-BD59-A6C34878D82A}">
                    <a16:rowId xmlns:a16="http://schemas.microsoft.com/office/drawing/2014/main" val="314317751"/>
                  </a:ext>
                </a:extLst>
              </a:tr>
              <a:tr h="417436">
                <a:tc vMerge="1">
                  <a:txBody>
                    <a:bodyPr/>
                    <a:lstStyle/>
                    <a:p>
                      <a:endParaRPr lang="es-CO"/>
                    </a:p>
                  </a:txBody>
                  <a:tcPr/>
                </a:tc>
                <a:tc>
                  <a:txBody>
                    <a:bodyPr/>
                    <a:lstStyle/>
                    <a:p>
                      <a:pPr>
                        <a:lnSpc>
                          <a:spcPct val="107000"/>
                        </a:lnSpc>
                        <a:spcAft>
                          <a:spcPts val="0"/>
                        </a:spcAft>
                      </a:pPr>
                      <a:r>
                        <a:rPr lang="es-CO" sz="1400" dirty="0">
                          <a:solidFill>
                            <a:schemeClr val="bg1"/>
                          </a:solidFill>
                          <a:effectLst/>
                        </a:rPr>
                        <a:t>Sistemas de Información</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2</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1,8</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88,00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4,5</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tc>
                  <a:txBody>
                    <a:bodyPr/>
                    <a:lstStyle/>
                    <a:p>
                      <a:pPr algn="ctr">
                        <a:lnSpc>
                          <a:spcPct val="107000"/>
                        </a:lnSpc>
                        <a:spcAft>
                          <a:spcPts val="0"/>
                        </a:spcAft>
                      </a:pPr>
                      <a:r>
                        <a:rPr lang="es-CO" sz="1600" dirty="0">
                          <a:solidFill>
                            <a:schemeClr val="bg1"/>
                          </a:solidFill>
                          <a:effectLst/>
                        </a:rPr>
                        <a:t>3,8</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tc>
                  <a:txBody>
                    <a:bodyPr/>
                    <a:lstStyle/>
                    <a:p>
                      <a:pPr algn="ctr">
                        <a:lnSpc>
                          <a:spcPct val="107000"/>
                        </a:lnSpc>
                        <a:spcAft>
                          <a:spcPts val="0"/>
                        </a:spcAft>
                      </a:pPr>
                      <a:r>
                        <a:rPr lang="es-CO" sz="1600" b="1" dirty="0">
                          <a:solidFill>
                            <a:schemeClr val="bg1"/>
                          </a:solidFill>
                          <a:effectLst/>
                        </a:rPr>
                        <a:t>4,4</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extLst>
                  <a:ext uri="{0D108BD9-81ED-4DB2-BD59-A6C34878D82A}">
                    <a16:rowId xmlns:a16="http://schemas.microsoft.com/office/drawing/2014/main" val="4104513656"/>
                  </a:ext>
                </a:extLst>
              </a:tr>
              <a:tr h="834872">
                <a:tc vMerge="1">
                  <a:txBody>
                    <a:bodyPr/>
                    <a:lstStyle/>
                    <a:p>
                      <a:endParaRPr lang="es-CO"/>
                    </a:p>
                  </a:txBody>
                  <a:tcPr/>
                </a:tc>
                <a:tc>
                  <a:txBody>
                    <a:bodyPr/>
                    <a:lstStyle/>
                    <a:p>
                      <a:pPr>
                        <a:lnSpc>
                          <a:spcPct val="107000"/>
                        </a:lnSpc>
                        <a:spcAft>
                          <a:spcPts val="0"/>
                        </a:spcAft>
                      </a:pPr>
                      <a:r>
                        <a:rPr lang="es-CO" sz="1400" dirty="0">
                          <a:solidFill>
                            <a:schemeClr val="bg1"/>
                          </a:solidFill>
                          <a:effectLst/>
                        </a:rPr>
                        <a:t>Evaluación de directivas, profesores y personal administrativo</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2</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1,8</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84,00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dirty="0">
                          <a:solidFill>
                            <a:schemeClr val="bg1"/>
                          </a:solidFill>
                          <a:effectLst/>
                        </a:rPr>
                        <a:t>4,3</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tc>
                  <a:txBody>
                    <a:bodyPr/>
                    <a:lstStyle/>
                    <a:p>
                      <a:pPr algn="ctr">
                        <a:lnSpc>
                          <a:spcPct val="107000"/>
                        </a:lnSpc>
                        <a:spcAft>
                          <a:spcPts val="0"/>
                        </a:spcAft>
                      </a:pPr>
                      <a:r>
                        <a:rPr lang="es-CO" sz="1600" dirty="0">
                          <a:solidFill>
                            <a:schemeClr val="bg1"/>
                          </a:solidFill>
                          <a:effectLst/>
                        </a:rPr>
                        <a:t>3,9</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tc>
                  <a:txBody>
                    <a:bodyPr/>
                    <a:lstStyle/>
                    <a:p>
                      <a:pPr algn="ctr">
                        <a:lnSpc>
                          <a:spcPct val="107000"/>
                        </a:lnSpc>
                        <a:spcAft>
                          <a:spcPts val="0"/>
                        </a:spcAft>
                      </a:pPr>
                      <a:r>
                        <a:rPr lang="es-CO" sz="1600" b="1" dirty="0">
                          <a:solidFill>
                            <a:schemeClr val="bg1"/>
                          </a:solidFill>
                          <a:effectLst/>
                        </a:rPr>
                        <a:t>4,2</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extLst>
                  <a:ext uri="{0D108BD9-81ED-4DB2-BD59-A6C34878D82A}">
                    <a16:rowId xmlns:a16="http://schemas.microsoft.com/office/drawing/2014/main" val="4190084064"/>
                  </a:ext>
                </a:extLst>
              </a:tr>
              <a:tr h="597733">
                <a:tc gridSpan="2">
                  <a:txBody>
                    <a:bodyPr/>
                    <a:lstStyle/>
                    <a:p>
                      <a:pPr algn="ctr">
                        <a:lnSpc>
                          <a:spcPct val="107000"/>
                        </a:lnSpc>
                        <a:spcAft>
                          <a:spcPts val="0"/>
                        </a:spcAft>
                      </a:pPr>
                      <a:r>
                        <a:rPr lang="es-CO" sz="1600" b="1" i="1" dirty="0">
                          <a:solidFill>
                            <a:schemeClr val="tx2">
                              <a:lumMod val="50000"/>
                            </a:schemeClr>
                          </a:solidFill>
                          <a:effectLst/>
                        </a:rPr>
                        <a:t>Grado de cumplimiento y calificación Factor 8</a:t>
                      </a:r>
                      <a:endParaRPr lang="es-CO"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92D050"/>
                    </a:solidFill>
                  </a:tcPr>
                </a:tc>
                <a:tc hMerge="1">
                  <a:txBody>
                    <a:bodyPr/>
                    <a:lstStyle/>
                    <a:p>
                      <a:endParaRPr lang="es-CO"/>
                    </a:p>
                  </a:txBody>
                  <a:tcPr/>
                </a:tc>
                <a:tc>
                  <a:txBody>
                    <a:bodyPr/>
                    <a:lstStyle/>
                    <a:p>
                      <a:pPr algn="ctr">
                        <a:lnSpc>
                          <a:spcPct val="107000"/>
                        </a:lnSpc>
                        <a:spcAft>
                          <a:spcPts val="0"/>
                        </a:spcAft>
                      </a:pPr>
                      <a:r>
                        <a:rPr lang="es-CO" sz="1600" b="1" dirty="0">
                          <a:solidFill>
                            <a:srgbClr val="92D050"/>
                          </a:solidFill>
                          <a:effectLst/>
                        </a:rPr>
                        <a:t>8</a:t>
                      </a:r>
                      <a:endParaRPr lang="es-CO" sz="1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b="1" dirty="0">
                          <a:solidFill>
                            <a:srgbClr val="92D050"/>
                          </a:solidFill>
                          <a:effectLst/>
                        </a:rPr>
                        <a:t>7,1</a:t>
                      </a:r>
                      <a:endParaRPr lang="es-CO" sz="1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a:txBody>
                    <a:bodyPr/>
                    <a:lstStyle/>
                    <a:p>
                      <a:pPr algn="ctr">
                        <a:lnSpc>
                          <a:spcPct val="107000"/>
                        </a:lnSpc>
                        <a:spcAft>
                          <a:spcPts val="0"/>
                        </a:spcAft>
                      </a:pPr>
                      <a:r>
                        <a:rPr lang="es-CO" sz="1600" b="1" dirty="0">
                          <a:solidFill>
                            <a:srgbClr val="92D050"/>
                          </a:solidFill>
                          <a:effectLst/>
                        </a:rPr>
                        <a:t>89,00%</a:t>
                      </a:r>
                      <a:endParaRPr lang="es-CO" sz="1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noFill/>
                  </a:tcPr>
                </a:tc>
                <a:tc gridSpan="2">
                  <a:txBody>
                    <a:bodyPr/>
                    <a:lstStyle/>
                    <a:p>
                      <a:pPr algn="ctr">
                        <a:lnSpc>
                          <a:spcPct val="107000"/>
                        </a:lnSpc>
                        <a:spcAft>
                          <a:spcPts val="0"/>
                        </a:spcAft>
                      </a:pPr>
                      <a:r>
                        <a:rPr lang="es-CO" sz="1600" b="1" dirty="0">
                          <a:solidFill>
                            <a:srgbClr val="92D050"/>
                          </a:solidFill>
                          <a:effectLst/>
                        </a:rPr>
                        <a:t>Se cumple plenamente</a:t>
                      </a:r>
                      <a:endParaRPr lang="es-CO" sz="1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tc hMerge="1">
                  <a:txBody>
                    <a:bodyPr/>
                    <a:lstStyle/>
                    <a:p>
                      <a:endParaRPr lang="es-CO"/>
                    </a:p>
                  </a:txBody>
                  <a:tcPr/>
                </a:tc>
                <a:tc>
                  <a:txBody>
                    <a:bodyPr/>
                    <a:lstStyle/>
                    <a:p>
                      <a:pPr algn="ctr">
                        <a:lnSpc>
                          <a:spcPct val="107000"/>
                        </a:lnSpc>
                        <a:spcAft>
                          <a:spcPts val="0"/>
                        </a:spcAft>
                      </a:pPr>
                      <a:r>
                        <a:rPr lang="es-CO" sz="1600" b="1" dirty="0">
                          <a:solidFill>
                            <a:srgbClr val="92D050"/>
                          </a:solidFill>
                          <a:effectLst/>
                        </a:rPr>
                        <a:t>4,5</a:t>
                      </a:r>
                      <a:endParaRPr lang="es-CO" sz="1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66" marR="33366" marT="0" marB="0" anchor="ctr">
                    <a:solidFill>
                      <a:srgbClr val="0070C0"/>
                    </a:solidFill>
                  </a:tcPr>
                </a:tc>
                <a:extLst>
                  <a:ext uri="{0D108BD9-81ED-4DB2-BD59-A6C34878D82A}">
                    <a16:rowId xmlns:a16="http://schemas.microsoft.com/office/drawing/2014/main" val="1784051492"/>
                  </a:ext>
                </a:extLst>
              </a:tr>
            </a:tbl>
          </a:graphicData>
        </a:graphic>
      </p:graphicFrame>
      <p:sp>
        <p:nvSpPr>
          <p:cNvPr id="11" name="Rectángulo: esquinas redondeadas 10">
            <a:extLst>
              <a:ext uri="{FF2B5EF4-FFF2-40B4-BE49-F238E27FC236}">
                <a16:creationId xmlns:a16="http://schemas.microsoft.com/office/drawing/2014/main" id="{9AF9D255-61F6-4464-AA35-5EB6E23DB6DA}"/>
              </a:ext>
            </a:extLst>
          </p:cNvPr>
          <p:cNvSpPr/>
          <p:nvPr/>
        </p:nvSpPr>
        <p:spPr>
          <a:xfrm>
            <a:off x="5440829" y="4730312"/>
            <a:ext cx="661727" cy="25407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b="1" dirty="0">
                <a:solidFill>
                  <a:schemeClr val="tx1"/>
                </a:solidFill>
              </a:rPr>
              <a:t>4,44%</a:t>
            </a:r>
          </a:p>
        </p:txBody>
      </p:sp>
      <p:sp>
        <p:nvSpPr>
          <p:cNvPr id="7" name="Flecha: hacia abajo 13">
            <a:extLst>
              <a:ext uri="{FF2B5EF4-FFF2-40B4-BE49-F238E27FC236}">
                <a16:creationId xmlns:a16="http://schemas.microsoft.com/office/drawing/2014/main" id="{00000000-0008-0000-0200-000010000000}"/>
              </a:ext>
            </a:extLst>
          </p:cNvPr>
          <p:cNvSpPr/>
          <p:nvPr/>
        </p:nvSpPr>
        <p:spPr>
          <a:xfrm rot="10800000">
            <a:off x="5126656" y="4708059"/>
            <a:ext cx="219194" cy="217778"/>
          </a:xfrm>
          <a:prstGeom prst="downArrow">
            <a:avLst/>
          </a:prstGeom>
          <a:solidFill>
            <a:schemeClr val="bg1"/>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8" name="Rectángulo 7">
            <a:extLst>
              <a:ext uri="{FF2B5EF4-FFF2-40B4-BE49-F238E27FC236}">
                <a16:creationId xmlns:a16="http://schemas.microsoft.com/office/drawing/2014/main" id="{0D34AC9A-8B49-4169-8B9D-14CBE8FBBA2E}"/>
              </a:ext>
            </a:extLst>
          </p:cNvPr>
          <p:cNvSpPr/>
          <p:nvPr/>
        </p:nvSpPr>
        <p:spPr>
          <a:xfrm>
            <a:off x="590459" y="684762"/>
            <a:ext cx="4977038" cy="400110"/>
          </a:xfrm>
          <a:prstGeom prst="rect">
            <a:avLst/>
          </a:prstGeom>
        </p:spPr>
        <p:txBody>
          <a:bodyPr wrap="square">
            <a:spAutoFit/>
          </a:bodyPr>
          <a:lstStyle/>
          <a:p>
            <a:r>
              <a:rPr lang="es-CO" sz="1400" i="1" dirty="0">
                <a:solidFill>
                  <a:schemeClr val="bg1"/>
                </a:solidFill>
                <a:latin typeface="Trebuchet MS" charset="0"/>
                <a:ea typeface="Trebuchet MS" charset="0"/>
                <a:cs typeface="Trebuchet MS" charset="0"/>
              </a:rPr>
              <a:t>Factor 8: </a:t>
            </a:r>
            <a:r>
              <a:rPr lang="es-CO" sz="2000" b="1" dirty="0">
                <a:solidFill>
                  <a:schemeClr val="bg1"/>
                </a:solidFill>
              </a:rPr>
              <a:t>Autoevaluación y Autorregulación</a:t>
            </a:r>
          </a:p>
        </p:txBody>
      </p:sp>
    </p:spTree>
    <p:extLst>
      <p:ext uri="{BB962C8B-B14F-4D97-AF65-F5344CB8AC3E}">
        <p14:creationId xmlns:p14="http://schemas.microsoft.com/office/powerpoint/2010/main" val="3981227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ABEF8C0-FA31-451A-9972-9A6088390C47}"/>
              </a:ext>
            </a:extLst>
          </p:cNvPr>
          <p:cNvSpPr txBox="1"/>
          <p:nvPr/>
        </p:nvSpPr>
        <p:spPr>
          <a:xfrm>
            <a:off x="735708" y="1525694"/>
            <a:ext cx="7940779" cy="3385542"/>
          </a:xfrm>
          <a:prstGeom prst="rect">
            <a:avLst/>
          </a:prstGeom>
          <a:noFill/>
          <a:ln w="19050">
            <a:noFill/>
          </a:ln>
        </p:spPr>
        <p:txBody>
          <a:bodyPr wrap="square" rtlCol="0">
            <a:spAutoFit/>
          </a:bodyPr>
          <a:lstStyle/>
          <a:p>
            <a:pPr marL="285750" indent="-285750">
              <a:buFont typeface="Calibri" panose="020F0502020204030204" pitchFamily="34" charset="0"/>
              <a:buChar char="-"/>
            </a:pPr>
            <a:r>
              <a:rPr lang="es-CO" b="1" dirty="0">
                <a:solidFill>
                  <a:srgbClr val="92D050"/>
                </a:solidFill>
              </a:rPr>
              <a:t>Crear las condiciones para lograr la acreditación o su renovación de los programas de pregrado que podían aplicar</a:t>
            </a:r>
            <a:r>
              <a:rPr lang="es-CO" dirty="0">
                <a:solidFill>
                  <a:srgbClr val="92D050"/>
                </a:solidFill>
              </a:rPr>
              <a:t>, </a:t>
            </a:r>
            <a:r>
              <a:rPr lang="es-CO" dirty="0">
                <a:solidFill>
                  <a:schemeClr val="bg1"/>
                </a:solidFill>
              </a:rPr>
              <a:t>es decir, 18 de un total de 21. En la actualidad el 82% de programas de pregrado y el 56% de posgrado cuentan con este reconocimiento (</a:t>
            </a:r>
            <a:r>
              <a:rPr lang="es-ES" b="1" dirty="0">
                <a:solidFill>
                  <a:srgbClr val="92D050"/>
                </a:solidFill>
              </a:rPr>
              <a:t>5 maestrías y el Doctorado)</a:t>
            </a:r>
            <a:r>
              <a:rPr lang="es-ES" dirty="0">
                <a:solidFill>
                  <a:schemeClr val="bg1"/>
                </a:solidFill>
              </a:rPr>
              <a:t>. Este último por 10 años y además recibió el Premio Internacional de la Asociación Universitaria Iberoamericana de Posgrado </a:t>
            </a:r>
            <a:r>
              <a:rPr lang="mr-IN" dirty="0">
                <a:solidFill>
                  <a:schemeClr val="bg1"/>
                </a:solidFill>
              </a:rPr>
              <a:t>–</a:t>
            </a:r>
            <a:r>
              <a:rPr lang="es-ES" dirty="0">
                <a:solidFill>
                  <a:schemeClr val="bg1"/>
                </a:solidFill>
              </a:rPr>
              <a:t> AUIP.</a:t>
            </a:r>
            <a:br>
              <a:rPr lang="es-ES" sz="1600" dirty="0">
                <a:solidFill>
                  <a:schemeClr val="bg1"/>
                </a:solidFill>
              </a:rPr>
            </a:br>
            <a:endParaRPr lang="es-CO" sz="1600" dirty="0">
              <a:solidFill>
                <a:schemeClr val="bg1"/>
              </a:solidFill>
            </a:endParaRPr>
          </a:p>
          <a:p>
            <a:pPr marL="285750" indent="-285750">
              <a:buFont typeface="Calibri" panose="020F0502020204030204" pitchFamily="34" charset="0"/>
              <a:buChar char="-"/>
            </a:pPr>
            <a:r>
              <a:rPr lang="es-CO" b="1" dirty="0">
                <a:solidFill>
                  <a:srgbClr val="92D050"/>
                </a:solidFill>
              </a:rPr>
              <a:t>Actualizar normativas, diseñar instrumentos de apoyo y herramientas para la evaluación administrativa y académica y, reorganizar procesos e instancias para el acompañamiento al aseguramiento de la calidad académica</a:t>
            </a:r>
            <a:r>
              <a:rPr lang="es-CO" dirty="0">
                <a:solidFill>
                  <a:srgbClr val="92D050"/>
                </a:solidFill>
              </a:rPr>
              <a:t>, </a:t>
            </a:r>
            <a:r>
              <a:rPr lang="es-CO" dirty="0">
                <a:solidFill>
                  <a:schemeClr val="bg1"/>
                </a:solidFill>
              </a:rPr>
              <a:t>entre estos últimos, el Comité institucional permanente de autoevaluación - CIPA y el Grupo Interno de Trabajo para el Aseguramiento de la Calidad - GAA.</a:t>
            </a:r>
          </a:p>
        </p:txBody>
      </p:sp>
      <p:sp>
        <p:nvSpPr>
          <p:cNvPr id="2" name="Rectángulo 1">
            <a:extLst>
              <a:ext uri="{FF2B5EF4-FFF2-40B4-BE49-F238E27FC236}">
                <a16:creationId xmlns:a16="http://schemas.microsoft.com/office/drawing/2014/main" id="{6D8F74A0-6FEB-4897-9795-F83317EE76A8}"/>
              </a:ext>
            </a:extLst>
          </p:cNvPr>
          <p:cNvSpPr/>
          <p:nvPr/>
        </p:nvSpPr>
        <p:spPr>
          <a:xfrm>
            <a:off x="997531" y="817486"/>
            <a:ext cx="5445457" cy="646331"/>
          </a:xfrm>
          <a:prstGeom prst="rect">
            <a:avLst/>
          </a:prstGeom>
        </p:spPr>
        <p:txBody>
          <a:bodyPr wrap="square">
            <a:spAutoFit/>
          </a:bodyPr>
          <a:lstStyle/>
          <a:p>
            <a:r>
              <a:rPr lang="es-CO" b="1" dirty="0">
                <a:solidFill>
                  <a:schemeClr val="bg1"/>
                </a:solidFill>
              </a:rPr>
              <a:t>Logros Factor 8</a:t>
            </a:r>
          </a:p>
          <a:p>
            <a:r>
              <a:rPr lang="es-CO" b="1" dirty="0">
                <a:solidFill>
                  <a:schemeClr val="bg1"/>
                </a:solidFill>
              </a:rPr>
              <a:t>Autoevaluación y Autorregulación:</a:t>
            </a:r>
            <a:endParaRPr lang="es-CO" dirty="0">
              <a:solidFill>
                <a:schemeClr val="bg1"/>
              </a:solidFill>
            </a:endParaRPr>
          </a:p>
        </p:txBody>
      </p:sp>
    </p:spTree>
    <p:extLst>
      <p:ext uri="{BB962C8B-B14F-4D97-AF65-F5344CB8AC3E}">
        <p14:creationId xmlns:p14="http://schemas.microsoft.com/office/powerpoint/2010/main" val="1933471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ABEF8C0-FA31-451A-9972-9A6088390C47}"/>
              </a:ext>
            </a:extLst>
          </p:cNvPr>
          <p:cNvSpPr txBox="1"/>
          <p:nvPr/>
        </p:nvSpPr>
        <p:spPr>
          <a:xfrm>
            <a:off x="861005" y="1174113"/>
            <a:ext cx="7961606" cy="3631763"/>
          </a:xfrm>
          <a:prstGeom prst="rect">
            <a:avLst/>
          </a:prstGeom>
          <a:noFill/>
          <a:ln w="19050">
            <a:noFill/>
          </a:ln>
        </p:spPr>
        <p:txBody>
          <a:bodyPr wrap="square" rtlCol="0">
            <a:spAutoFit/>
          </a:bodyPr>
          <a:lstStyle/>
          <a:p>
            <a:pPr marL="285750" indent="-285750">
              <a:buFont typeface="Calibri" panose="020F0502020204030204" pitchFamily="34" charset="0"/>
              <a:buChar char="-"/>
            </a:pPr>
            <a:r>
              <a:rPr lang="es-CO" b="1" dirty="0">
                <a:solidFill>
                  <a:srgbClr val="92D050"/>
                </a:solidFill>
              </a:rPr>
              <a:t>Armonizar en el Sistema de Gestión Integral-SGI, desde el marco de la autorregulación, los planes de mejoramiento y de acción de las unidades académicas y administrativas</a:t>
            </a:r>
            <a:r>
              <a:rPr lang="es-CO" dirty="0">
                <a:solidFill>
                  <a:srgbClr val="92D050"/>
                </a:solidFill>
              </a:rPr>
              <a:t>. </a:t>
            </a:r>
            <a:r>
              <a:rPr lang="es-CO" dirty="0">
                <a:solidFill>
                  <a:schemeClr val="bg1"/>
                </a:solidFill>
              </a:rPr>
              <a:t>También, en el SGI realizar seguimiento a estos planes a través de los resultados de las auditorías.</a:t>
            </a:r>
            <a:br>
              <a:rPr lang="es-CO" sz="1600" dirty="0">
                <a:solidFill>
                  <a:schemeClr val="bg1"/>
                </a:solidFill>
              </a:rPr>
            </a:br>
            <a:endParaRPr lang="es-CO" sz="1600" dirty="0">
              <a:solidFill>
                <a:schemeClr val="bg1"/>
              </a:solidFill>
            </a:endParaRPr>
          </a:p>
          <a:p>
            <a:pPr marL="285750" indent="-285750">
              <a:buFont typeface="Calibri" panose="020F0502020204030204" pitchFamily="34" charset="0"/>
              <a:buChar char="-"/>
            </a:pPr>
            <a:r>
              <a:rPr lang="es-CO" b="1" dirty="0">
                <a:solidFill>
                  <a:srgbClr val="92D050"/>
                </a:solidFill>
              </a:rPr>
              <a:t>Modernizar y dotar los sistemas de información </a:t>
            </a:r>
            <a:r>
              <a:rPr lang="es-CO" dirty="0">
                <a:solidFill>
                  <a:schemeClr val="bg1"/>
                </a:solidFill>
              </a:rPr>
              <a:t>necesarios para la planeación de la gestión institucional  con el reemplazo de conexiones y redes, adquisición de software y de equipos computacionales, renovación y respaldo para los servidores centrales, mejora de las capacidades de almacenamiento, fortalecimiento de la seguridad informática, entre otros.</a:t>
            </a:r>
            <a:br>
              <a:rPr lang="es-CO" sz="1600" dirty="0">
                <a:solidFill>
                  <a:schemeClr val="bg1"/>
                </a:solidFill>
              </a:rPr>
            </a:br>
            <a:endParaRPr lang="es-CO" sz="1600" dirty="0">
              <a:solidFill>
                <a:schemeClr val="bg1"/>
              </a:solidFill>
            </a:endParaRPr>
          </a:p>
          <a:p>
            <a:pPr marL="285750" indent="-285750">
              <a:buFont typeface="Calibri" panose="020F0502020204030204" pitchFamily="34" charset="0"/>
              <a:buChar char="-"/>
            </a:pPr>
            <a:r>
              <a:rPr lang="es-CO" b="1" dirty="0">
                <a:solidFill>
                  <a:srgbClr val="92D050"/>
                </a:solidFill>
              </a:rPr>
              <a:t>Implementar los Acuerdos de Gestión y Evaluación a personal administrativo </a:t>
            </a:r>
            <a:r>
              <a:rPr lang="es-CO" dirty="0">
                <a:solidFill>
                  <a:schemeClr val="bg1"/>
                </a:solidFill>
              </a:rPr>
              <a:t>definidos por el Modelo Estándar de Control Interno-MECI.</a:t>
            </a:r>
          </a:p>
        </p:txBody>
      </p:sp>
    </p:spTree>
    <p:extLst>
      <p:ext uri="{BB962C8B-B14F-4D97-AF65-F5344CB8AC3E}">
        <p14:creationId xmlns:p14="http://schemas.microsoft.com/office/powerpoint/2010/main" val="1504374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AB1B754-A5F3-465F-939D-2F5B8EF5F865}"/>
              </a:ext>
            </a:extLst>
          </p:cNvPr>
          <p:cNvGraphicFramePr>
            <a:graphicFrameLocks noGrp="1"/>
          </p:cNvGraphicFramePr>
          <p:nvPr>
            <p:extLst>
              <p:ext uri="{D42A27DB-BD31-4B8C-83A1-F6EECF244321}">
                <p14:modId xmlns:p14="http://schemas.microsoft.com/office/powerpoint/2010/main" val="3436774826"/>
              </p:ext>
            </p:extLst>
          </p:nvPr>
        </p:nvGraphicFramePr>
        <p:xfrm>
          <a:off x="702528" y="1501374"/>
          <a:ext cx="7937621" cy="2847587"/>
        </p:xfrm>
        <a:graphic>
          <a:graphicData uri="http://schemas.openxmlformats.org/drawingml/2006/table">
            <a:tbl>
              <a:tblPr firstRow="1" firstCol="1" bandRow="1">
                <a:tableStyleId>{5C22544A-7EE6-4342-B048-85BDC9FD1C3A}</a:tableStyleId>
              </a:tblPr>
              <a:tblGrid>
                <a:gridCol w="937477">
                  <a:extLst>
                    <a:ext uri="{9D8B030D-6E8A-4147-A177-3AD203B41FA5}">
                      <a16:colId xmlns:a16="http://schemas.microsoft.com/office/drawing/2014/main" val="2788301104"/>
                    </a:ext>
                  </a:extLst>
                </a:gridCol>
                <a:gridCol w="1534932">
                  <a:extLst>
                    <a:ext uri="{9D8B030D-6E8A-4147-A177-3AD203B41FA5}">
                      <a16:colId xmlns:a16="http://schemas.microsoft.com/office/drawing/2014/main" val="3888650522"/>
                    </a:ext>
                  </a:extLst>
                </a:gridCol>
                <a:gridCol w="725193">
                  <a:extLst>
                    <a:ext uri="{9D8B030D-6E8A-4147-A177-3AD203B41FA5}">
                      <a16:colId xmlns:a16="http://schemas.microsoft.com/office/drawing/2014/main" val="1687089103"/>
                    </a:ext>
                  </a:extLst>
                </a:gridCol>
                <a:gridCol w="984434">
                  <a:extLst>
                    <a:ext uri="{9D8B030D-6E8A-4147-A177-3AD203B41FA5}">
                      <a16:colId xmlns:a16="http://schemas.microsoft.com/office/drawing/2014/main" val="1616825663"/>
                    </a:ext>
                  </a:extLst>
                </a:gridCol>
                <a:gridCol w="1081327">
                  <a:extLst>
                    <a:ext uri="{9D8B030D-6E8A-4147-A177-3AD203B41FA5}">
                      <a16:colId xmlns:a16="http://schemas.microsoft.com/office/drawing/2014/main" val="104362510"/>
                    </a:ext>
                  </a:extLst>
                </a:gridCol>
                <a:gridCol w="1052566">
                  <a:extLst>
                    <a:ext uri="{9D8B030D-6E8A-4147-A177-3AD203B41FA5}">
                      <a16:colId xmlns:a16="http://schemas.microsoft.com/office/drawing/2014/main" val="3966843671"/>
                    </a:ext>
                  </a:extLst>
                </a:gridCol>
                <a:gridCol w="1025560">
                  <a:extLst>
                    <a:ext uri="{9D8B030D-6E8A-4147-A177-3AD203B41FA5}">
                      <a16:colId xmlns:a16="http://schemas.microsoft.com/office/drawing/2014/main" val="424028316"/>
                    </a:ext>
                  </a:extLst>
                </a:gridCol>
                <a:gridCol w="596132">
                  <a:extLst>
                    <a:ext uri="{9D8B030D-6E8A-4147-A177-3AD203B41FA5}">
                      <a16:colId xmlns:a16="http://schemas.microsoft.com/office/drawing/2014/main" val="865882622"/>
                    </a:ext>
                  </a:extLst>
                </a:gridCol>
              </a:tblGrid>
              <a:tr h="355537">
                <a:tc rowSpan="2">
                  <a:txBody>
                    <a:bodyPr/>
                    <a:lstStyle/>
                    <a:p>
                      <a:pPr algn="ctr"/>
                      <a:r>
                        <a:rPr lang="es-CO" sz="1100" b="1" dirty="0">
                          <a:effectLst/>
                          <a:latin typeface="Trebuchet MS" charset="0"/>
                          <a:ea typeface="Trebuchet MS" charset="0"/>
                          <a:cs typeface="Trebuchet MS" charset="0"/>
                        </a:rPr>
                        <a:t>Ponderación del Factor</a:t>
                      </a:r>
                      <a:endParaRPr lang="es-CO" sz="1100" b="1" dirty="0">
                        <a:latin typeface="Trebuchet MS" charset="0"/>
                        <a:ea typeface="Trebuchet MS" charset="0"/>
                        <a:cs typeface="Trebuchet MS" charset="0"/>
                      </a:endParaRPr>
                    </a:p>
                  </a:txBody>
                  <a:tcPr marL="29249" marR="29249" marT="0" marB="0" anchor="ctr">
                    <a:solidFill>
                      <a:schemeClr val="tx2">
                        <a:lumMod val="75000"/>
                      </a:schemeClr>
                    </a:solidFill>
                  </a:tcPr>
                </a:tc>
                <a:tc rowSpan="2">
                  <a:txBody>
                    <a:bodyPr/>
                    <a:lstStyle/>
                    <a:p>
                      <a:pPr algn="ctr">
                        <a:lnSpc>
                          <a:spcPct val="107000"/>
                        </a:lnSpc>
                        <a:spcAft>
                          <a:spcPts val="0"/>
                        </a:spcAft>
                      </a:pPr>
                      <a:r>
                        <a:rPr lang="es-CO" sz="1100" b="1" dirty="0">
                          <a:effectLst/>
                          <a:latin typeface="Trebuchet MS" charset="0"/>
                          <a:ea typeface="Trebuchet MS" charset="0"/>
                          <a:cs typeface="Trebuchet MS" charset="0"/>
                        </a:rPr>
                        <a:t>Característica</a:t>
                      </a:r>
                    </a:p>
                  </a:txBody>
                  <a:tcPr marL="29249" marR="29249" marT="0" marB="0" anchor="ctr">
                    <a:solidFill>
                      <a:schemeClr val="tx2">
                        <a:lumMod val="75000"/>
                      </a:schemeClr>
                    </a:solidFill>
                  </a:tcPr>
                </a:tc>
                <a:tc gridSpan="2">
                  <a:txBody>
                    <a:bodyPr/>
                    <a:lstStyle/>
                    <a:p>
                      <a:pPr algn="ctr">
                        <a:lnSpc>
                          <a:spcPct val="107000"/>
                        </a:lnSpc>
                        <a:spcAft>
                          <a:spcPts val="0"/>
                        </a:spcAft>
                      </a:pPr>
                      <a:r>
                        <a:rPr lang="es-CO" sz="1100" b="1" dirty="0">
                          <a:effectLst/>
                          <a:latin typeface="Trebuchet MS" charset="0"/>
                          <a:ea typeface="Trebuchet MS" charset="0"/>
                          <a:cs typeface="Trebuchet MS" charset="0"/>
                        </a:rPr>
                        <a:t>% Ponderado Característica</a:t>
                      </a:r>
                    </a:p>
                  </a:txBody>
                  <a:tcPr marL="29249" marR="29249"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Cumplimiento</a:t>
                      </a:r>
                    </a:p>
                  </a:txBody>
                  <a:tcPr marL="29249" marR="29249" marT="0" marB="0" anchor="ctr">
                    <a:solidFill>
                      <a:schemeClr val="tx2">
                        <a:lumMod val="75000"/>
                      </a:schemeClr>
                    </a:solidFill>
                  </a:tcPr>
                </a:tc>
                <a:tc gridSpan="2">
                  <a:txBody>
                    <a:bodyPr/>
                    <a:lstStyle/>
                    <a:p>
                      <a:pPr algn="ctr">
                        <a:lnSpc>
                          <a:spcPct val="107000"/>
                        </a:lnSpc>
                        <a:spcAft>
                          <a:spcPts val="0"/>
                        </a:spcAft>
                      </a:pPr>
                      <a:r>
                        <a:rPr lang="es-CO" sz="1100" b="1" dirty="0">
                          <a:effectLst/>
                          <a:latin typeface="Trebuchet MS" charset="0"/>
                          <a:ea typeface="Trebuchet MS" charset="0"/>
                          <a:cs typeface="Trebuchet MS" charset="0"/>
                        </a:rPr>
                        <a:t>Calificación por tipo de fuente</a:t>
                      </a:r>
                    </a:p>
                  </a:txBody>
                  <a:tcPr marL="29249" marR="29249"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effectLst/>
                          <a:latin typeface="Trebuchet MS" charset="0"/>
                          <a:ea typeface="Trebuchet MS" charset="0"/>
                          <a:cs typeface="Trebuchet MS" charset="0"/>
                        </a:rPr>
                        <a:t>Total</a:t>
                      </a:r>
                    </a:p>
                  </a:txBody>
                  <a:tcPr marL="29249" marR="29249" marT="0" marB="0" anchor="ctr">
                    <a:solidFill>
                      <a:schemeClr val="tx2">
                        <a:lumMod val="75000"/>
                      </a:schemeClr>
                    </a:solidFill>
                  </a:tcPr>
                </a:tc>
                <a:extLst>
                  <a:ext uri="{0D108BD9-81ED-4DB2-BD59-A6C34878D82A}">
                    <a16:rowId xmlns:a16="http://schemas.microsoft.com/office/drawing/2014/main" val="2938829420"/>
                  </a:ext>
                </a:extLst>
              </a:tr>
              <a:tr h="537363">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Asignado</a:t>
                      </a:r>
                    </a:p>
                  </a:txBody>
                  <a:tcPr marL="29249" marR="29249"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Alcanzado</a:t>
                      </a:r>
                    </a:p>
                  </a:txBody>
                  <a:tcPr marL="29249" marR="29249" marT="0" marB="0" anchor="ctr">
                    <a:solidFill>
                      <a:schemeClr val="tx2">
                        <a:lumMod val="75000"/>
                      </a:schemeClr>
                    </a:solidFill>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Documental</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80%</a:t>
                      </a:r>
                    </a:p>
                  </a:txBody>
                  <a:tcPr marL="29249" marR="29249" marT="0" marB="0" anchor="ctr">
                    <a:solidFill>
                      <a:schemeClr val="tx2">
                        <a:lumMod val="75000"/>
                      </a:schemeClr>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s-CO" sz="1100" b="1" dirty="0">
                          <a:solidFill>
                            <a:schemeClr val="bg1"/>
                          </a:solidFill>
                          <a:effectLst/>
                          <a:latin typeface="Trebuchet MS" charset="0"/>
                          <a:ea typeface="Trebuchet MS" charset="0"/>
                          <a:cs typeface="Trebuchet MS" charset="0"/>
                        </a:rPr>
                        <a:t>Percepción</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20%</a:t>
                      </a:r>
                    </a:p>
                  </a:txBody>
                  <a:tcPr marL="29249" marR="29249" marT="0" marB="0" anchor="ctr">
                    <a:solidFill>
                      <a:schemeClr val="tx2">
                        <a:lumMod val="75000"/>
                      </a:schemeClr>
                    </a:solidFill>
                  </a:tcPr>
                </a:tc>
                <a:tc vMerge="1">
                  <a:txBody>
                    <a:bodyPr/>
                    <a:lstStyle/>
                    <a:p>
                      <a:endParaRPr lang="es-CO"/>
                    </a:p>
                  </a:txBody>
                  <a:tcPr/>
                </a:tc>
                <a:extLst>
                  <a:ext uri="{0D108BD9-81ED-4DB2-BD59-A6C34878D82A}">
                    <a16:rowId xmlns:a16="http://schemas.microsoft.com/office/drawing/2014/main" val="3905971532"/>
                  </a:ext>
                </a:extLst>
              </a:tr>
              <a:tr h="992391">
                <a:tc>
                  <a:txBody>
                    <a:bodyPr/>
                    <a:lstStyle/>
                    <a:p>
                      <a:pPr algn="ctr">
                        <a:lnSpc>
                          <a:spcPct val="107000"/>
                        </a:lnSpc>
                        <a:spcAft>
                          <a:spcPts val="0"/>
                        </a:spcAft>
                      </a:pPr>
                      <a:r>
                        <a:rPr lang="es-CO" sz="1800" dirty="0">
                          <a:solidFill>
                            <a:schemeClr val="tx2">
                              <a:lumMod val="50000"/>
                            </a:schemeClr>
                          </a:solidFill>
                          <a:effectLst/>
                        </a:rPr>
                        <a:t>8</a:t>
                      </a:r>
                      <a:endParaRPr lang="es-CO"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FFC000"/>
                    </a:solidFill>
                  </a:tcPr>
                </a:tc>
                <a:tc>
                  <a:txBody>
                    <a:bodyPr/>
                    <a:lstStyle/>
                    <a:p>
                      <a:pPr>
                        <a:lnSpc>
                          <a:spcPct val="107000"/>
                        </a:lnSpc>
                        <a:spcAft>
                          <a:spcPts val="0"/>
                        </a:spcAft>
                      </a:pPr>
                      <a:r>
                        <a:rPr lang="es-CO" sz="1400" dirty="0">
                          <a:solidFill>
                            <a:schemeClr val="bg1"/>
                          </a:solidFill>
                          <a:effectLst/>
                        </a:rPr>
                        <a:t>Estructura y funcionamiento del bienestar institucional</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8</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6,9</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86,00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4,5</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tc>
                  <a:txBody>
                    <a:bodyPr/>
                    <a:lstStyle/>
                    <a:p>
                      <a:pPr algn="ctr">
                        <a:lnSpc>
                          <a:spcPct val="107000"/>
                        </a:lnSpc>
                        <a:spcAft>
                          <a:spcPts val="0"/>
                        </a:spcAft>
                      </a:pPr>
                      <a:r>
                        <a:rPr lang="es-CO" sz="1600" dirty="0">
                          <a:solidFill>
                            <a:schemeClr val="bg1"/>
                          </a:solidFill>
                          <a:effectLst/>
                        </a:rPr>
                        <a:t>3,7</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tc>
                  <a:txBody>
                    <a:bodyPr/>
                    <a:lstStyle/>
                    <a:p>
                      <a:pPr algn="ctr">
                        <a:lnSpc>
                          <a:spcPct val="107000"/>
                        </a:lnSpc>
                        <a:spcAft>
                          <a:spcPts val="0"/>
                        </a:spcAft>
                      </a:pPr>
                      <a:r>
                        <a:rPr lang="es-CO" sz="1400" b="1" dirty="0">
                          <a:solidFill>
                            <a:schemeClr val="bg1"/>
                          </a:solidFill>
                          <a:effectLst/>
                        </a:rPr>
                        <a:t>4,3</a:t>
                      </a:r>
                      <a:endParaRPr lang="es-C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extLst>
                  <a:ext uri="{0D108BD9-81ED-4DB2-BD59-A6C34878D82A}">
                    <a16:rowId xmlns:a16="http://schemas.microsoft.com/office/drawing/2014/main" val="3252671715"/>
                  </a:ext>
                </a:extLst>
              </a:tr>
              <a:tr h="962296">
                <a:tc gridSpan="2">
                  <a:txBody>
                    <a:bodyPr/>
                    <a:lstStyle/>
                    <a:p>
                      <a:pPr algn="ctr">
                        <a:lnSpc>
                          <a:spcPct val="107000"/>
                        </a:lnSpc>
                        <a:spcAft>
                          <a:spcPts val="0"/>
                        </a:spcAft>
                      </a:pPr>
                      <a:r>
                        <a:rPr lang="es-CO" sz="1600" b="1" i="1" dirty="0">
                          <a:solidFill>
                            <a:schemeClr val="tx2">
                              <a:lumMod val="50000"/>
                            </a:schemeClr>
                          </a:solidFill>
                          <a:effectLst/>
                        </a:rPr>
                        <a:t>Grado de cumplimiento y calificación Factor 9</a:t>
                      </a:r>
                      <a:endParaRPr lang="es-CO"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FFC000"/>
                    </a:solidFill>
                  </a:tcPr>
                </a:tc>
                <a:tc hMerge="1">
                  <a:txBody>
                    <a:bodyPr/>
                    <a:lstStyle/>
                    <a:p>
                      <a:endParaRPr lang="es-CO"/>
                    </a:p>
                  </a:txBody>
                  <a:tcPr/>
                </a:tc>
                <a:tc>
                  <a:txBody>
                    <a:bodyPr/>
                    <a:lstStyle/>
                    <a:p>
                      <a:pPr algn="ctr">
                        <a:lnSpc>
                          <a:spcPct val="107000"/>
                        </a:lnSpc>
                        <a:spcAft>
                          <a:spcPts val="0"/>
                        </a:spcAft>
                      </a:pPr>
                      <a:r>
                        <a:rPr lang="es-CO" sz="1600" b="1" dirty="0">
                          <a:solidFill>
                            <a:srgbClr val="FFC000"/>
                          </a:solidFill>
                          <a:effectLst/>
                        </a:rPr>
                        <a:t>8</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b="1" dirty="0">
                          <a:solidFill>
                            <a:srgbClr val="FFC000"/>
                          </a:solidFill>
                          <a:effectLst/>
                        </a:rPr>
                        <a:t>6,9</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b="1" dirty="0">
                          <a:solidFill>
                            <a:srgbClr val="FFC000"/>
                          </a:solidFill>
                          <a:effectLst/>
                        </a:rPr>
                        <a:t>86,00%</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gridSpan="2">
                  <a:txBody>
                    <a:bodyPr/>
                    <a:lstStyle/>
                    <a:p>
                      <a:pPr algn="ctr">
                        <a:lnSpc>
                          <a:spcPct val="107000"/>
                        </a:lnSpc>
                        <a:spcAft>
                          <a:spcPts val="0"/>
                        </a:spcAft>
                      </a:pPr>
                      <a:r>
                        <a:rPr lang="es-CO" sz="1600" b="1" dirty="0">
                          <a:solidFill>
                            <a:srgbClr val="FFC000"/>
                          </a:solidFill>
                          <a:effectLst/>
                        </a:rPr>
                        <a:t>Se cumple en alto grado</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tc hMerge="1">
                  <a:txBody>
                    <a:bodyPr/>
                    <a:lstStyle/>
                    <a:p>
                      <a:endParaRPr lang="es-CO"/>
                    </a:p>
                  </a:txBody>
                  <a:tcPr/>
                </a:tc>
                <a:tc>
                  <a:txBody>
                    <a:bodyPr/>
                    <a:lstStyle/>
                    <a:p>
                      <a:pPr algn="ctr">
                        <a:lnSpc>
                          <a:spcPct val="107000"/>
                        </a:lnSpc>
                        <a:spcAft>
                          <a:spcPts val="0"/>
                        </a:spcAft>
                      </a:pPr>
                      <a:r>
                        <a:rPr lang="es-CO" sz="1600" b="1" dirty="0">
                          <a:solidFill>
                            <a:srgbClr val="FFC000"/>
                          </a:solidFill>
                          <a:effectLst/>
                        </a:rPr>
                        <a:t>4,3</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extLst>
                  <a:ext uri="{0D108BD9-81ED-4DB2-BD59-A6C34878D82A}">
                    <a16:rowId xmlns:a16="http://schemas.microsoft.com/office/drawing/2014/main" val="2170872609"/>
                  </a:ext>
                </a:extLst>
              </a:tr>
            </a:tbl>
          </a:graphicData>
        </a:graphic>
      </p:graphicFrame>
      <p:sp>
        <p:nvSpPr>
          <p:cNvPr id="10" name="Rectángulo: esquinas redondeadas 9">
            <a:extLst>
              <a:ext uri="{FF2B5EF4-FFF2-40B4-BE49-F238E27FC236}">
                <a16:creationId xmlns:a16="http://schemas.microsoft.com/office/drawing/2014/main" id="{7A863DF5-8452-42A0-9BE5-75302BD25B64}"/>
              </a:ext>
            </a:extLst>
          </p:cNvPr>
          <p:cNvSpPr/>
          <p:nvPr/>
        </p:nvSpPr>
        <p:spPr>
          <a:xfrm>
            <a:off x="5213788" y="4540912"/>
            <a:ext cx="707418" cy="3719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b="1" dirty="0">
                <a:solidFill>
                  <a:schemeClr val="tx1"/>
                </a:solidFill>
              </a:rPr>
              <a:t>2,25%</a:t>
            </a:r>
          </a:p>
        </p:txBody>
      </p:sp>
      <p:sp>
        <p:nvSpPr>
          <p:cNvPr id="6" name="Flecha: hacia abajo 13">
            <a:extLst>
              <a:ext uri="{FF2B5EF4-FFF2-40B4-BE49-F238E27FC236}">
                <a16:creationId xmlns:a16="http://schemas.microsoft.com/office/drawing/2014/main" id="{00000000-0008-0000-0200-000010000000}"/>
              </a:ext>
            </a:extLst>
          </p:cNvPr>
          <p:cNvSpPr/>
          <p:nvPr/>
        </p:nvSpPr>
        <p:spPr>
          <a:xfrm rot="10800000">
            <a:off x="4928447" y="4625986"/>
            <a:ext cx="219194" cy="217778"/>
          </a:xfrm>
          <a:prstGeom prst="downArrow">
            <a:avLst/>
          </a:prstGeom>
          <a:solidFill>
            <a:schemeClr val="bg1"/>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7" name="Rectángulo 6">
            <a:extLst>
              <a:ext uri="{FF2B5EF4-FFF2-40B4-BE49-F238E27FC236}">
                <a16:creationId xmlns:a16="http://schemas.microsoft.com/office/drawing/2014/main" id="{0D34AC9A-8B49-4169-8B9D-14CBE8FBBA2E}"/>
              </a:ext>
            </a:extLst>
          </p:cNvPr>
          <p:cNvSpPr/>
          <p:nvPr/>
        </p:nvSpPr>
        <p:spPr>
          <a:xfrm>
            <a:off x="590459" y="764316"/>
            <a:ext cx="4977038" cy="400110"/>
          </a:xfrm>
          <a:prstGeom prst="rect">
            <a:avLst/>
          </a:prstGeom>
        </p:spPr>
        <p:txBody>
          <a:bodyPr wrap="square">
            <a:spAutoFit/>
          </a:bodyPr>
          <a:lstStyle/>
          <a:p>
            <a:r>
              <a:rPr lang="es-CO" sz="1600" b="1" i="1" dirty="0">
                <a:solidFill>
                  <a:schemeClr val="bg1"/>
                </a:solidFill>
                <a:latin typeface="Trebuchet MS" charset="0"/>
                <a:ea typeface="Trebuchet MS" charset="0"/>
                <a:cs typeface="Trebuchet MS" charset="0"/>
              </a:rPr>
              <a:t>Factor 9: </a:t>
            </a:r>
            <a:r>
              <a:rPr lang="es-CO" sz="2000" b="1" dirty="0">
                <a:solidFill>
                  <a:schemeClr val="bg1"/>
                </a:solidFill>
              </a:rPr>
              <a:t>Bienestar Institucional</a:t>
            </a:r>
          </a:p>
        </p:txBody>
      </p:sp>
    </p:spTree>
    <p:extLst>
      <p:ext uri="{BB962C8B-B14F-4D97-AF65-F5344CB8AC3E}">
        <p14:creationId xmlns:p14="http://schemas.microsoft.com/office/powerpoint/2010/main" val="3125251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881028" y="1730922"/>
            <a:ext cx="7702318" cy="3016210"/>
          </a:xfrm>
          <a:prstGeom prst="rect">
            <a:avLst/>
          </a:prstGeom>
          <a:noFill/>
          <a:ln w="19050">
            <a:noFill/>
          </a:ln>
        </p:spPr>
        <p:txBody>
          <a:bodyPr wrap="square" rtlCol="0">
            <a:spAutoFit/>
          </a:bodyPr>
          <a:lstStyle/>
          <a:p>
            <a:endParaRPr lang="es-CO" sz="1400" dirty="0">
              <a:solidFill>
                <a:schemeClr val="bg1"/>
              </a:solidFill>
            </a:endParaRPr>
          </a:p>
          <a:p>
            <a:pPr marL="179388" indent="-179388">
              <a:buFontTx/>
              <a:buChar char="-"/>
            </a:pPr>
            <a:r>
              <a:rPr lang="es-CO" sz="1600" b="1" dirty="0">
                <a:solidFill>
                  <a:srgbClr val="FFC000"/>
                </a:solidFill>
              </a:rPr>
              <a:t>Avanzar en la construcción de referentes de política para el bienestar en la UPN que se concretan en programas socioeconómicos, psicosociales, seguridad y salud en el trabajo, convivencia, cultura, deporte y recreación.</a:t>
            </a:r>
            <a:r>
              <a:rPr lang="es-CO" sz="1600" dirty="0">
                <a:solidFill>
                  <a:schemeClr val="bg1"/>
                </a:solidFill>
              </a:rPr>
              <a:t> Estos programas se orientan tanto a prevenir la deserción, favorecer la permanencia y la graduación de los estudiantes, potenciar los procesos de educación inclusiva , como a generar un ambiente institucional basado en la participación, la construcción de comunidad, la corresponsabilidad y la convivencia.</a:t>
            </a:r>
            <a:br>
              <a:rPr lang="es-CO" sz="1600" dirty="0">
                <a:solidFill>
                  <a:schemeClr val="bg1"/>
                </a:solidFill>
              </a:rPr>
            </a:br>
            <a:endParaRPr lang="es-CO" sz="1600" dirty="0">
              <a:solidFill>
                <a:schemeClr val="bg1"/>
              </a:solidFill>
            </a:endParaRPr>
          </a:p>
          <a:p>
            <a:pPr marL="179388" indent="-179388">
              <a:buFontTx/>
              <a:buChar char="-"/>
            </a:pPr>
            <a:r>
              <a:rPr lang="es-CO" sz="1600" b="1" dirty="0">
                <a:solidFill>
                  <a:srgbClr val="FFC000"/>
                </a:solidFill>
              </a:rPr>
              <a:t>Ampliar la inversión en recursos financieros y humanos para fortalecer los alcances y cobertura de los seis programas de bienestar</a:t>
            </a:r>
            <a:r>
              <a:rPr lang="es-CO" sz="1600" dirty="0">
                <a:solidFill>
                  <a:schemeClr val="bg1"/>
                </a:solidFill>
              </a:rPr>
              <a:t>. La inversión total supera los 15.900 millones (incluida la nómina) en el período 2015-2018.</a:t>
            </a:r>
          </a:p>
        </p:txBody>
      </p:sp>
      <p:sp>
        <p:nvSpPr>
          <p:cNvPr id="2" name="Rectángulo 1">
            <a:extLst>
              <a:ext uri="{FF2B5EF4-FFF2-40B4-BE49-F238E27FC236}">
                <a16:creationId xmlns:a16="http://schemas.microsoft.com/office/drawing/2014/main" id="{39F26E83-79C5-4A8B-9A88-4676990399AD}"/>
              </a:ext>
            </a:extLst>
          </p:cNvPr>
          <p:cNvSpPr/>
          <p:nvPr/>
        </p:nvSpPr>
        <p:spPr>
          <a:xfrm>
            <a:off x="881028" y="1084591"/>
            <a:ext cx="2439129" cy="646331"/>
          </a:xfrm>
          <a:prstGeom prst="rect">
            <a:avLst/>
          </a:prstGeom>
        </p:spPr>
        <p:txBody>
          <a:bodyPr wrap="none">
            <a:spAutoFit/>
          </a:bodyPr>
          <a:lstStyle/>
          <a:p>
            <a:r>
              <a:rPr lang="es-CO" b="1" dirty="0">
                <a:solidFill>
                  <a:schemeClr val="bg1"/>
                </a:solidFill>
              </a:rPr>
              <a:t>Logros Factor 9 </a:t>
            </a:r>
          </a:p>
          <a:p>
            <a:r>
              <a:rPr lang="es-CO" b="1" dirty="0">
                <a:solidFill>
                  <a:schemeClr val="bg1"/>
                </a:solidFill>
              </a:rPr>
              <a:t>Bienestar Institucional: </a:t>
            </a:r>
            <a:endParaRPr lang="es-CO" dirty="0">
              <a:solidFill>
                <a:schemeClr val="bg1"/>
              </a:solidFill>
            </a:endParaRPr>
          </a:p>
        </p:txBody>
      </p:sp>
    </p:spTree>
    <p:extLst>
      <p:ext uri="{BB962C8B-B14F-4D97-AF65-F5344CB8AC3E}">
        <p14:creationId xmlns:p14="http://schemas.microsoft.com/office/powerpoint/2010/main" val="1946917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37517" y="1623528"/>
            <a:ext cx="7535457" cy="2862322"/>
          </a:xfrm>
          <a:prstGeom prst="rect">
            <a:avLst/>
          </a:prstGeom>
          <a:noFill/>
          <a:ln w="19050">
            <a:noFill/>
          </a:ln>
        </p:spPr>
        <p:txBody>
          <a:bodyPr wrap="square" rtlCol="0">
            <a:spAutoFit/>
          </a:bodyPr>
          <a:lstStyle/>
          <a:p>
            <a:pPr marL="179388" indent="-179388">
              <a:buFontTx/>
              <a:buChar char="-"/>
            </a:pPr>
            <a:r>
              <a:rPr lang="es-CO" b="1" dirty="0">
                <a:solidFill>
                  <a:srgbClr val="FFC000"/>
                </a:solidFill>
              </a:rPr>
              <a:t>Ofrecer en el periodo 2014-2018, 31.582 servicios en el programa socioeconómico, </a:t>
            </a:r>
            <a:r>
              <a:rPr lang="es-CO" b="1" dirty="0">
                <a:solidFill>
                  <a:schemeClr val="bg1"/>
                </a:solidFill>
              </a:rPr>
              <a:t>casi 98.000 en el programa de salud, 30.618 acciones de prevención y promoción,  4.369 atenciones en el programa psicosocial y un acumulado de 25.000 servicios de alimentación subsidiado en el restaurante</a:t>
            </a:r>
            <a:r>
              <a:rPr lang="es-CO" b="1" dirty="0">
                <a:solidFill>
                  <a:srgbClr val="FFC000"/>
                </a:solidFill>
              </a:rPr>
              <a:t> </a:t>
            </a:r>
            <a:r>
              <a:rPr lang="es-CO" dirty="0">
                <a:solidFill>
                  <a:schemeClr val="bg1"/>
                </a:solidFill>
              </a:rPr>
              <a:t>(cada semestre subsidia el almuerzo aproximadamente a 2.700 estudiantes).</a:t>
            </a:r>
            <a:br>
              <a:rPr lang="es-CO" dirty="0">
                <a:solidFill>
                  <a:schemeClr val="bg1"/>
                </a:solidFill>
              </a:rPr>
            </a:br>
            <a:endParaRPr lang="es-CO" dirty="0">
              <a:solidFill>
                <a:schemeClr val="bg1"/>
              </a:solidFill>
            </a:endParaRPr>
          </a:p>
          <a:p>
            <a:pPr marL="179388" indent="-179388">
              <a:buFontTx/>
              <a:buChar char="-"/>
            </a:pPr>
            <a:r>
              <a:rPr lang="es-CO" b="1" dirty="0">
                <a:solidFill>
                  <a:srgbClr val="FFC000"/>
                </a:solidFill>
              </a:rPr>
              <a:t>Estos programas han repercutido favorablemente en la permanencia y graduación de los estudiantes y en el desarrollo integral de la comunidad universitaria.</a:t>
            </a:r>
            <a:endParaRPr lang="es-CO" dirty="0">
              <a:solidFill>
                <a:schemeClr val="bg1"/>
              </a:solidFill>
            </a:endParaRPr>
          </a:p>
        </p:txBody>
      </p:sp>
    </p:spTree>
    <p:extLst>
      <p:ext uri="{BB962C8B-B14F-4D97-AF65-F5344CB8AC3E}">
        <p14:creationId xmlns:p14="http://schemas.microsoft.com/office/powerpoint/2010/main" val="1927068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AB1B754-A5F3-465F-939D-2F5B8EF5F865}"/>
              </a:ext>
            </a:extLst>
          </p:cNvPr>
          <p:cNvGraphicFramePr>
            <a:graphicFrameLocks noGrp="1"/>
          </p:cNvGraphicFramePr>
          <p:nvPr>
            <p:extLst>
              <p:ext uri="{D42A27DB-BD31-4B8C-83A1-F6EECF244321}">
                <p14:modId xmlns:p14="http://schemas.microsoft.com/office/powerpoint/2010/main" val="872659955"/>
              </p:ext>
            </p:extLst>
          </p:nvPr>
        </p:nvGraphicFramePr>
        <p:xfrm>
          <a:off x="691378" y="1555147"/>
          <a:ext cx="8223871" cy="3069175"/>
        </p:xfrm>
        <a:graphic>
          <a:graphicData uri="http://schemas.openxmlformats.org/drawingml/2006/table">
            <a:tbl>
              <a:tblPr firstRow="1" firstCol="1" bandRow="1">
                <a:tableStyleId>{5C22544A-7EE6-4342-B048-85BDC9FD1C3A}</a:tableStyleId>
              </a:tblPr>
              <a:tblGrid>
                <a:gridCol w="915038">
                  <a:extLst>
                    <a:ext uri="{9D8B030D-6E8A-4147-A177-3AD203B41FA5}">
                      <a16:colId xmlns:a16="http://schemas.microsoft.com/office/drawing/2014/main" val="2788301104"/>
                    </a:ext>
                  </a:extLst>
                </a:gridCol>
                <a:gridCol w="1734014">
                  <a:extLst>
                    <a:ext uri="{9D8B030D-6E8A-4147-A177-3AD203B41FA5}">
                      <a16:colId xmlns:a16="http://schemas.microsoft.com/office/drawing/2014/main" val="3888650522"/>
                    </a:ext>
                  </a:extLst>
                </a:gridCol>
                <a:gridCol w="739737">
                  <a:extLst>
                    <a:ext uri="{9D8B030D-6E8A-4147-A177-3AD203B41FA5}">
                      <a16:colId xmlns:a16="http://schemas.microsoft.com/office/drawing/2014/main" val="1687089103"/>
                    </a:ext>
                  </a:extLst>
                </a:gridCol>
                <a:gridCol w="1004178">
                  <a:extLst>
                    <a:ext uri="{9D8B030D-6E8A-4147-A177-3AD203B41FA5}">
                      <a16:colId xmlns:a16="http://schemas.microsoft.com/office/drawing/2014/main" val="1616825663"/>
                    </a:ext>
                  </a:extLst>
                </a:gridCol>
                <a:gridCol w="1103014">
                  <a:extLst>
                    <a:ext uri="{9D8B030D-6E8A-4147-A177-3AD203B41FA5}">
                      <a16:colId xmlns:a16="http://schemas.microsoft.com/office/drawing/2014/main" val="104362510"/>
                    </a:ext>
                  </a:extLst>
                </a:gridCol>
                <a:gridCol w="1073676">
                  <a:extLst>
                    <a:ext uri="{9D8B030D-6E8A-4147-A177-3AD203B41FA5}">
                      <a16:colId xmlns:a16="http://schemas.microsoft.com/office/drawing/2014/main" val="3966843671"/>
                    </a:ext>
                  </a:extLst>
                </a:gridCol>
                <a:gridCol w="1046129">
                  <a:extLst>
                    <a:ext uri="{9D8B030D-6E8A-4147-A177-3AD203B41FA5}">
                      <a16:colId xmlns:a16="http://schemas.microsoft.com/office/drawing/2014/main" val="424028316"/>
                    </a:ext>
                  </a:extLst>
                </a:gridCol>
                <a:gridCol w="608085">
                  <a:extLst>
                    <a:ext uri="{9D8B030D-6E8A-4147-A177-3AD203B41FA5}">
                      <a16:colId xmlns:a16="http://schemas.microsoft.com/office/drawing/2014/main" val="865882622"/>
                    </a:ext>
                  </a:extLst>
                </a:gridCol>
              </a:tblGrid>
              <a:tr h="475001">
                <a:tc rowSpan="2">
                  <a:txBody>
                    <a:bodyPr/>
                    <a:lstStyle/>
                    <a:p>
                      <a:pPr algn="ctr"/>
                      <a:r>
                        <a:rPr lang="es-CO" sz="1100" b="1" dirty="0">
                          <a:solidFill>
                            <a:schemeClr val="bg1"/>
                          </a:solidFill>
                          <a:effectLst/>
                          <a:latin typeface="Trebuchet MS" charset="0"/>
                          <a:ea typeface="Trebuchet MS" charset="0"/>
                          <a:cs typeface="Trebuchet MS" charset="0"/>
                        </a:rPr>
                        <a:t>Ponderación del Factor</a:t>
                      </a:r>
                      <a:endParaRPr lang="es-CO" sz="1100" b="1" dirty="0">
                        <a:solidFill>
                          <a:schemeClr val="bg1"/>
                        </a:solidFill>
                        <a:latin typeface="Trebuchet MS" charset="0"/>
                        <a:ea typeface="Trebuchet MS" charset="0"/>
                        <a:cs typeface="Trebuchet MS" charset="0"/>
                      </a:endParaRPr>
                    </a:p>
                  </a:txBody>
                  <a:tcPr marL="29249" marR="29249" marT="0" marB="0" anchor="ctr">
                    <a:solidFill>
                      <a:schemeClr val="tx2">
                        <a:lumMod val="75000"/>
                      </a:schemeClr>
                    </a:solidFill>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Característica</a:t>
                      </a:r>
                    </a:p>
                  </a:txBody>
                  <a:tcPr marL="29249" marR="29249" marT="0" marB="0" anchor="ctr">
                    <a:solidFill>
                      <a:schemeClr val="tx2">
                        <a:lumMod val="75000"/>
                      </a:schemeClr>
                    </a:solidFill>
                  </a:tcPr>
                </a:tc>
                <a:tc grid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Ponderado Característica</a:t>
                      </a:r>
                    </a:p>
                  </a:txBody>
                  <a:tcPr marL="29249" marR="29249"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Cumplimiento</a:t>
                      </a:r>
                    </a:p>
                  </a:txBody>
                  <a:tcPr marL="29249" marR="29249" marT="0" marB="0" anchor="ctr">
                    <a:solidFill>
                      <a:schemeClr val="tx2">
                        <a:lumMod val="75000"/>
                      </a:schemeClr>
                    </a:solidFill>
                  </a:tcPr>
                </a:tc>
                <a:tc grid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Calificación por tipo de fuente</a:t>
                      </a:r>
                    </a:p>
                  </a:txBody>
                  <a:tcPr marL="29249" marR="29249"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Total</a:t>
                      </a:r>
                    </a:p>
                  </a:txBody>
                  <a:tcPr marL="29249" marR="29249" marT="0" marB="0" anchor="ctr">
                    <a:solidFill>
                      <a:schemeClr val="tx2">
                        <a:lumMod val="75000"/>
                      </a:schemeClr>
                    </a:solidFill>
                  </a:tcPr>
                </a:tc>
                <a:extLst>
                  <a:ext uri="{0D108BD9-81ED-4DB2-BD59-A6C34878D82A}">
                    <a16:rowId xmlns:a16="http://schemas.microsoft.com/office/drawing/2014/main" val="2938829420"/>
                  </a:ext>
                </a:extLst>
              </a:tr>
              <a:tr h="456574">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Asignado</a:t>
                      </a:r>
                    </a:p>
                  </a:txBody>
                  <a:tcPr marL="29249" marR="29249"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Alcanzado</a:t>
                      </a:r>
                    </a:p>
                  </a:txBody>
                  <a:tcPr marL="29249" marR="29249" marT="0" marB="0" anchor="ctr">
                    <a:solidFill>
                      <a:schemeClr val="tx2">
                        <a:lumMod val="75000"/>
                      </a:schemeClr>
                    </a:solidFill>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Documental</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80%</a:t>
                      </a:r>
                    </a:p>
                  </a:txBody>
                  <a:tcPr marL="29249" marR="29249"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Percepción</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20%</a:t>
                      </a:r>
                    </a:p>
                  </a:txBody>
                  <a:tcPr marL="29249" marR="29249" marT="0" marB="0" anchor="ctr">
                    <a:solidFill>
                      <a:schemeClr val="tx2">
                        <a:lumMod val="75000"/>
                      </a:schemeClr>
                    </a:solidFill>
                  </a:tcPr>
                </a:tc>
                <a:tc vMerge="1">
                  <a:txBody>
                    <a:bodyPr/>
                    <a:lstStyle/>
                    <a:p>
                      <a:endParaRPr lang="es-CO"/>
                    </a:p>
                  </a:txBody>
                  <a:tcPr/>
                </a:tc>
                <a:extLst>
                  <a:ext uri="{0D108BD9-81ED-4DB2-BD59-A6C34878D82A}">
                    <a16:rowId xmlns:a16="http://schemas.microsoft.com/office/drawing/2014/main" val="3905971532"/>
                  </a:ext>
                </a:extLst>
              </a:tr>
              <a:tr h="522539">
                <a:tc rowSpan="3">
                  <a:txBody>
                    <a:bodyPr/>
                    <a:lstStyle/>
                    <a:p>
                      <a:pPr algn="ctr">
                        <a:lnSpc>
                          <a:spcPct val="107000"/>
                        </a:lnSpc>
                        <a:spcAft>
                          <a:spcPts val="0"/>
                        </a:spcAft>
                      </a:pPr>
                      <a:r>
                        <a:rPr lang="es-CO" sz="1800" dirty="0">
                          <a:solidFill>
                            <a:schemeClr val="tx2">
                              <a:lumMod val="50000"/>
                            </a:schemeClr>
                          </a:solidFill>
                          <a:effectLst/>
                        </a:rPr>
                        <a:t>6</a:t>
                      </a:r>
                      <a:endParaRPr lang="es-CO"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B0F0"/>
                    </a:solidFill>
                  </a:tcPr>
                </a:tc>
                <a:tc>
                  <a:txBody>
                    <a:bodyPr/>
                    <a:lstStyle/>
                    <a:p>
                      <a:pPr>
                        <a:lnSpc>
                          <a:spcPct val="107000"/>
                        </a:lnSpc>
                        <a:spcAft>
                          <a:spcPts val="0"/>
                        </a:spcAft>
                      </a:pPr>
                      <a:r>
                        <a:rPr lang="es-CO" sz="1400" dirty="0">
                          <a:solidFill>
                            <a:schemeClr val="bg1"/>
                          </a:solidFill>
                          <a:effectLst/>
                        </a:rPr>
                        <a:t>Administración y gestión</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2</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1,7</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84,00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4,3</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tc>
                  <a:txBody>
                    <a:bodyPr/>
                    <a:lstStyle/>
                    <a:p>
                      <a:pPr algn="ctr">
                        <a:lnSpc>
                          <a:spcPct val="107000"/>
                        </a:lnSpc>
                        <a:spcAft>
                          <a:spcPts val="0"/>
                        </a:spcAft>
                      </a:pPr>
                      <a:r>
                        <a:rPr lang="es-CO" sz="1600" dirty="0">
                          <a:solidFill>
                            <a:schemeClr val="bg1"/>
                          </a:solidFill>
                          <a:effectLst/>
                        </a:rPr>
                        <a:t>3,8</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tc>
                  <a:txBody>
                    <a:bodyPr/>
                    <a:lstStyle/>
                    <a:p>
                      <a:pPr algn="ctr">
                        <a:lnSpc>
                          <a:spcPct val="107000"/>
                        </a:lnSpc>
                        <a:spcAft>
                          <a:spcPts val="0"/>
                        </a:spcAft>
                      </a:pPr>
                      <a:r>
                        <a:rPr lang="es-CO" sz="1600" b="1" dirty="0">
                          <a:solidFill>
                            <a:schemeClr val="bg1"/>
                          </a:solidFill>
                          <a:effectLst/>
                        </a:rPr>
                        <a:t>4,2</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extLst>
                  <a:ext uri="{0D108BD9-81ED-4DB2-BD59-A6C34878D82A}">
                    <a16:rowId xmlns:a16="http://schemas.microsoft.com/office/drawing/2014/main" val="1282425012"/>
                  </a:ext>
                </a:extLst>
              </a:tr>
              <a:tr h="522539">
                <a:tc vMerge="1">
                  <a:txBody>
                    <a:bodyPr/>
                    <a:lstStyle/>
                    <a:p>
                      <a:endParaRPr lang="es-CO"/>
                    </a:p>
                  </a:txBody>
                  <a:tcPr/>
                </a:tc>
                <a:tc>
                  <a:txBody>
                    <a:bodyPr/>
                    <a:lstStyle/>
                    <a:p>
                      <a:pPr>
                        <a:lnSpc>
                          <a:spcPct val="107000"/>
                        </a:lnSpc>
                        <a:spcAft>
                          <a:spcPts val="0"/>
                        </a:spcAft>
                      </a:pPr>
                      <a:r>
                        <a:rPr lang="es-CO" sz="1400" dirty="0">
                          <a:solidFill>
                            <a:schemeClr val="bg1"/>
                          </a:solidFill>
                          <a:effectLst/>
                        </a:rPr>
                        <a:t>Procesos de comunicación </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2</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1,7</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86,00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4,4</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tc>
                  <a:txBody>
                    <a:bodyPr/>
                    <a:lstStyle/>
                    <a:p>
                      <a:pPr algn="ctr">
                        <a:lnSpc>
                          <a:spcPct val="107000"/>
                        </a:lnSpc>
                        <a:spcAft>
                          <a:spcPts val="0"/>
                        </a:spcAft>
                      </a:pPr>
                      <a:r>
                        <a:rPr lang="es-CO" sz="1600" dirty="0">
                          <a:solidFill>
                            <a:schemeClr val="bg1"/>
                          </a:solidFill>
                          <a:effectLst/>
                        </a:rPr>
                        <a:t>4,1</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tc>
                  <a:txBody>
                    <a:bodyPr/>
                    <a:lstStyle/>
                    <a:p>
                      <a:pPr algn="ctr">
                        <a:lnSpc>
                          <a:spcPct val="107000"/>
                        </a:lnSpc>
                        <a:spcAft>
                          <a:spcPts val="0"/>
                        </a:spcAft>
                      </a:pPr>
                      <a:r>
                        <a:rPr lang="es-CO" sz="1600" b="1" dirty="0">
                          <a:solidFill>
                            <a:schemeClr val="bg1"/>
                          </a:solidFill>
                          <a:effectLst/>
                        </a:rPr>
                        <a:t>4,3</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extLst>
                  <a:ext uri="{0D108BD9-81ED-4DB2-BD59-A6C34878D82A}">
                    <a16:rowId xmlns:a16="http://schemas.microsoft.com/office/drawing/2014/main" val="1790699641"/>
                  </a:ext>
                </a:extLst>
              </a:tr>
              <a:tr h="332483">
                <a:tc vMerge="1">
                  <a:txBody>
                    <a:bodyPr/>
                    <a:lstStyle/>
                    <a:p>
                      <a:endParaRPr lang="es-CO"/>
                    </a:p>
                  </a:txBody>
                  <a:tcPr/>
                </a:tc>
                <a:tc>
                  <a:txBody>
                    <a:bodyPr/>
                    <a:lstStyle/>
                    <a:p>
                      <a:pPr>
                        <a:lnSpc>
                          <a:spcPct val="107000"/>
                        </a:lnSpc>
                        <a:spcAft>
                          <a:spcPts val="0"/>
                        </a:spcAft>
                      </a:pPr>
                      <a:r>
                        <a:rPr lang="es-CO" sz="1400" dirty="0">
                          <a:solidFill>
                            <a:schemeClr val="bg1"/>
                          </a:solidFill>
                          <a:effectLst/>
                        </a:rPr>
                        <a:t>Capacidad de gestión</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2</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1,8</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88,00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4,5</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tc>
                  <a:txBody>
                    <a:bodyPr/>
                    <a:lstStyle/>
                    <a:p>
                      <a:pPr algn="ctr">
                        <a:lnSpc>
                          <a:spcPct val="107000"/>
                        </a:lnSpc>
                        <a:spcAft>
                          <a:spcPts val="0"/>
                        </a:spcAft>
                      </a:pPr>
                      <a:r>
                        <a:rPr lang="es-CO" sz="1600" dirty="0">
                          <a:solidFill>
                            <a:schemeClr val="bg1"/>
                          </a:solidFill>
                          <a:effectLst/>
                        </a:rPr>
                        <a:t>3,8</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tc>
                  <a:txBody>
                    <a:bodyPr/>
                    <a:lstStyle/>
                    <a:p>
                      <a:pPr algn="ctr">
                        <a:lnSpc>
                          <a:spcPct val="107000"/>
                        </a:lnSpc>
                        <a:spcAft>
                          <a:spcPts val="0"/>
                        </a:spcAft>
                      </a:pPr>
                      <a:r>
                        <a:rPr lang="es-CO" sz="1600" b="1" dirty="0">
                          <a:solidFill>
                            <a:schemeClr val="bg1"/>
                          </a:solidFill>
                          <a:effectLst/>
                        </a:rPr>
                        <a:t>4,4</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extLst>
                  <a:ext uri="{0D108BD9-81ED-4DB2-BD59-A6C34878D82A}">
                    <a16:rowId xmlns:a16="http://schemas.microsoft.com/office/drawing/2014/main" val="1222923996"/>
                  </a:ext>
                </a:extLst>
              </a:tr>
              <a:tr h="760039">
                <a:tc gridSpan="2">
                  <a:txBody>
                    <a:bodyPr/>
                    <a:lstStyle/>
                    <a:p>
                      <a:pPr algn="ctr">
                        <a:lnSpc>
                          <a:spcPct val="107000"/>
                        </a:lnSpc>
                        <a:spcAft>
                          <a:spcPts val="0"/>
                        </a:spcAft>
                      </a:pPr>
                      <a:r>
                        <a:rPr lang="es-CO" sz="1600" b="1" i="1" dirty="0">
                          <a:solidFill>
                            <a:schemeClr val="tx2">
                              <a:lumMod val="50000"/>
                            </a:schemeClr>
                          </a:solidFill>
                          <a:effectLst/>
                        </a:rPr>
                        <a:t>Grado de cumplimiento y calificación Factor 10</a:t>
                      </a:r>
                      <a:endParaRPr lang="es-CO"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B0F0"/>
                    </a:solidFill>
                  </a:tcPr>
                </a:tc>
                <a:tc hMerge="1">
                  <a:txBody>
                    <a:bodyPr/>
                    <a:lstStyle/>
                    <a:p>
                      <a:endParaRPr lang="es-CO"/>
                    </a:p>
                  </a:txBody>
                  <a:tcPr/>
                </a:tc>
                <a:tc>
                  <a:txBody>
                    <a:bodyPr/>
                    <a:lstStyle/>
                    <a:p>
                      <a:pPr algn="ctr">
                        <a:lnSpc>
                          <a:spcPct val="107000"/>
                        </a:lnSpc>
                        <a:spcAft>
                          <a:spcPts val="0"/>
                        </a:spcAft>
                      </a:pPr>
                      <a:r>
                        <a:rPr lang="es-CO" sz="1600" b="1" dirty="0">
                          <a:solidFill>
                            <a:srgbClr val="00B0F0"/>
                          </a:solidFill>
                          <a:effectLst/>
                        </a:rPr>
                        <a:t>6</a:t>
                      </a:r>
                      <a:endParaRPr lang="es-CO" sz="1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b="1" dirty="0">
                          <a:solidFill>
                            <a:srgbClr val="00B0F0"/>
                          </a:solidFill>
                          <a:effectLst/>
                        </a:rPr>
                        <a:t>5,2</a:t>
                      </a:r>
                      <a:endParaRPr lang="es-CO" sz="1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b="1" dirty="0">
                          <a:solidFill>
                            <a:srgbClr val="00B0F0"/>
                          </a:solidFill>
                          <a:effectLst/>
                        </a:rPr>
                        <a:t>86,00%</a:t>
                      </a:r>
                      <a:endParaRPr lang="es-CO" sz="1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gridSpan="2">
                  <a:txBody>
                    <a:bodyPr/>
                    <a:lstStyle/>
                    <a:p>
                      <a:pPr algn="ctr">
                        <a:lnSpc>
                          <a:spcPct val="107000"/>
                        </a:lnSpc>
                        <a:spcAft>
                          <a:spcPts val="0"/>
                        </a:spcAft>
                      </a:pPr>
                      <a:r>
                        <a:rPr lang="es-CO" sz="1600" b="1" dirty="0">
                          <a:solidFill>
                            <a:srgbClr val="00B0F0"/>
                          </a:solidFill>
                          <a:effectLst/>
                        </a:rPr>
                        <a:t>Se cumple en alto grado</a:t>
                      </a:r>
                      <a:endParaRPr lang="es-CO" sz="1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tc hMerge="1">
                  <a:txBody>
                    <a:bodyPr/>
                    <a:lstStyle/>
                    <a:p>
                      <a:endParaRPr lang="es-CO"/>
                    </a:p>
                  </a:txBody>
                  <a:tcPr/>
                </a:tc>
                <a:tc>
                  <a:txBody>
                    <a:bodyPr/>
                    <a:lstStyle/>
                    <a:p>
                      <a:pPr algn="ctr">
                        <a:lnSpc>
                          <a:spcPct val="107000"/>
                        </a:lnSpc>
                        <a:spcAft>
                          <a:spcPts val="0"/>
                        </a:spcAft>
                      </a:pPr>
                      <a:r>
                        <a:rPr lang="es-CO" sz="1600" b="1" dirty="0">
                          <a:solidFill>
                            <a:srgbClr val="00B0F0"/>
                          </a:solidFill>
                          <a:effectLst/>
                        </a:rPr>
                        <a:t>4,3</a:t>
                      </a:r>
                      <a:endParaRPr lang="es-CO" sz="1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extLst>
                  <a:ext uri="{0D108BD9-81ED-4DB2-BD59-A6C34878D82A}">
                    <a16:rowId xmlns:a16="http://schemas.microsoft.com/office/drawing/2014/main" val="3268672333"/>
                  </a:ext>
                </a:extLst>
              </a:tr>
            </a:tbl>
          </a:graphicData>
        </a:graphic>
      </p:graphicFrame>
      <p:sp>
        <p:nvSpPr>
          <p:cNvPr id="11" name="Rectángulo: esquinas redondeadas 10">
            <a:extLst>
              <a:ext uri="{FF2B5EF4-FFF2-40B4-BE49-F238E27FC236}">
                <a16:creationId xmlns:a16="http://schemas.microsoft.com/office/drawing/2014/main" id="{BFC5B42E-2996-4323-BABA-8A9FB65EF070}"/>
              </a:ext>
            </a:extLst>
          </p:cNvPr>
          <p:cNvSpPr/>
          <p:nvPr/>
        </p:nvSpPr>
        <p:spPr>
          <a:xfrm>
            <a:off x="5346947" y="4723056"/>
            <a:ext cx="742849" cy="27943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b="1" dirty="0">
                <a:solidFill>
                  <a:schemeClr val="tx1"/>
                </a:solidFill>
              </a:rPr>
              <a:t>2,13%</a:t>
            </a:r>
          </a:p>
        </p:txBody>
      </p:sp>
      <p:sp>
        <p:nvSpPr>
          <p:cNvPr id="6" name="Flecha: hacia abajo 13">
            <a:extLst>
              <a:ext uri="{FF2B5EF4-FFF2-40B4-BE49-F238E27FC236}">
                <a16:creationId xmlns:a16="http://schemas.microsoft.com/office/drawing/2014/main" id="{00000000-0008-0000-0200-000010000000}"/>
              </a:ext>
            </a:extLst>
          </p:cNvPr>
          <p:cNvSpPr/>
          <p:nvPr/>
        </p:nvSpPr>
        <p:spPr>
          <a:xfrm rot="10800000">
            <a:off x="5076570" y="4723056"/>
            <a:ext cx="219194" cy="217778"/>
          </a:xfrm>
          <a:prstGeom prst="downArrow">
            <a:avLst/>
          </a:prstGeom>
          <a:solidFill>
            <a:schemeClr val="bg1"/>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7" name="Rectángulo 6">
            <a:extLst>
              <a:ext uri="{FF2B5EF4-FFF2-40B4-BE49-F238E27FC236}">
                <a16:creationId xmlns:a16="http://schemas.microsoft.com/office/drawing/2014/main" id="{0D34AC9A-8B49-4169-8B9D-14CBE8FBBA2E}"/>
              </a:ext>
            </a:extLst>
          </p:cNvPr>
          <p:cNvSpPr/>
          <p:nvPr/>
        </p:nvSpPr>
        <p:spPr>
          <a:xfrm>
            <a:off x="590458" y="684762"/>
            <a:ext cx="6043947" cy="400110"/>
          </a:xfrm>
          <a:prstGeom prst="rect">
            <a:avLst/>
          </a:prstGeom>
        </p:spPr>
        <p:txBody>
          <a:bodyPr wrap="square">
            <a:spAutoFit/>
          </a:bodyPr>
          <a:lstStyle/>
          <a:p>
            <a:r>
              <a:rPr lang="es-CO" sz="1400" i="1" dirty="0">
                <a:solidFill>
                  <a:schemeClr val="bg1"/>
                </a:solidFill>
                <a:latin typeface="Trebuchet MS" charset="0"/>
                <a:ea typeface="Trebuchet MS" charset="0"/>
                <a:cs typeface="Trebuchet MS" charset="0"/>
              </a:rPr>
              <a:t>Factor 10: </a:t>
            </a:r>
            <a:r>
              <a:rPr lang="es-CO" sz="2000" b="1" dirty="0">
                <a:solidFill>
                  <a:schemeClr val="bg1"/>
                </a:solidFill>
              </a:rPr>
              <a:t>Organización, Gestión y Administración</a:t>
            </a:r>
          </a:p>
        </p:txBody>
      </p:sp>
    </p:spTree>
    <p:extLst>
      <p:ext uri="{BB962C8B-B14F-4D97-AF65-F5344CB8AC3E}">
        <p14:creationId xmlns:p14="http://schemas.microsoft.com/office/powerpoint/2010/main" val="1583336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919267" y="1598397"/>
            <a:ext cx="7856684" cy="3139321"/>
          </a:xfrm>
          <a:prstGeom prst="rect">
            <a:avLst/>
          </a:prstGeom>
          <a:noFill/>
          <a:ln w="19050">
            <a:noFill/>
          </a:ln>
        </p:spPr>
        <p:txBody>
          <a:bodyPr wrap="square" rtlCol="0">
            <a:spAutoFit/>
          </a:bodyPr>
          <a:lstStyle/>
          <a:p>
            <a:pPr marL="179388" indent="-179388">
              <a:buFontTx/>
              <a:buChar char="-"/>
            </a:pPr>
            <a:r>
              <a:rPr lang="es-CO" sz="1600" b="1" dirty="0">
                <a:solidFill>
                  <a:srgbClr val="00B0F0"/>
                </a:solidFill>
              </a:rPr>
              <a:t>Destinar los recursos suficientes para mejorar los sistemas de información y comunicación y generar las adecuaciones, mantenimiento e intervenciones tecnológicas</a:t>
            </a:r>
            <a:r>
              <a:rPr lang="es-CO" sz="1600" dirty="0">
                <a:solidFill>
                  <a:srgbClr val="00B0F0"/>
                </a:solidFill>
              </a:rPr>
              <a:t>, </a:t>
            </a:r>
            <a:r>
              <a:rPr lang="es-CO" sz="1600" dirty="0">
                <a:solidFill>
                  <a:schemeClr val="bg1"/>
                </a:solidFill>
              </a:rPr>
              <a:t>que representaron montos superiores a los 12.300 millones de pesos. Contar con un centro de cómputo completamente renovado y modernizado con certificación internacional.</a:t>
            </a:r>
          </a:p>
          <a:p>
            <a:pPr marL="179388" indent="-179388">
              <a:buFontTx/>
              <a:buChar char="-"/>
            </a:pPr>
            <a:endParaRPr lang="es-CO" sz="1200" dirty="0">
              <a:solidFill>
                <a:schemeClr val="bg1"/>
              </a:solidFill>
            </a:endParaRPr>
          </a:p>
          <a:p>
            <a:pPr marL="179388" indent="-179388">
              <a:buFontTx/>
              <a:buChar char="-"/>
            </a:pPr>
            <a:r>
              <a:rPr lang="es-CO" sz="1600" b="1" dirty="0">
                <a:solidFill>
                  <a:srgbClr val="00B0F0"/>
                </a:solidFill>
              </a:rPr>
              <a:t>Avanzar en los procesos de integración y articulación de los sistemas de información.</a:t>
            </a:r>
          </a:p>
          <a:p>
            <a:pPr marL="179388" indent="-179388">
              <a:buFontTx/>
              <a:buChar char="-"/>
            </a:pPr>
            <a:endParaRPr lang="es-CO" sz="1200" dirty="0">
              <a:solidFill>
                <a:schemeClr val="bg1"/>
              </a:solidFill>
            </a:endParaRPr>
          </a:p>
          <a:p>
            <a:pPr marL="179388" indent="-179388">
              <a:buFontTx/>
              <a:buChar char="-"/>
            </a:pPr>
            <a:r>
              <a:rPr lang="es-CO" sz="1600" b="1" dirty="0">
                <a:solidFill>
                  <a:srgbClr val="00B0F0"/>
                </a:solidFill>
              </a:rPr>
              <a:t>Actualizar y articular el Portal Web institucional </a:t>
            </a:r>
            <a:r>
              <a:rPr lang="es-CO" sz="1600" dirty="0">
                <a:solidFill>
                  <a:schemeClr val="bg1"/>
                </a:solidFill>
              </a:rPr>
              <a:t>y con él la ampliación de los servicios informativos, así como incentivar la transparencia en la gestión pública.</a:t>
            </a:r>
          </a:p>
          <a:p>
            <a:pPr marL="179388" indent="-179388">
              <a:buFontTx/>
              <a:buChar char="-"/>
            </a:pPr>
            <a:endParaRPr lang="es-CO" sz="1400" dirty="0">
              <a:solidFill>
                <a:schemeClr val="bg1"/>
              </a:solidFill>
            </a:endParaRPr>
          </a:p>
          <a:p>
            <a:pPr marL="179388" indent="-179388">
              <a:buFontTx/>
              <a:buChar char="-"/>
            </a:pPr>
            <a:r>
              <a:rPr lang="es-CO" sz="1600" b="1" dirty="0">
                <a:solidFill>
                  <a:srgbClr val="00B0F0"/>
                </a:solidFill>
              </a:rPr>
              <a:t>Potenciar de distintas formas la comunicación interna y externa </a:t>
            </a:r>
            <a:r>
              <a:rPr lang="es-CO" sz="1600" dirty="0">
                <a:solidFill>
                  <a:schemeClr val="bg1"/>
                </a:solidFill>
              </a:rPr>
              <a:t>a través de los medios de comunicación con que cuenta la U, incluida su nueva Emisora La pedagógica Radio. </a:t>
            </a:r>
          </a:p>
        </p:txBody>
      </p:sp>
      <p:sp>
        <p:nvSpPr>
          <p:cNvPr id="2" name="Rectángulo 1">
            <a:extLst>
              <a:ext uri="{FF2B5EF4-FFF2-40B4-BE49-F238E27FC236}">
                <a16:creationId xmlns:a16="http://schemas.microsoft.com/office/drawing/2014/main" id="{68606E37-957C-47CF-9A0D-0F43D19D610C}"/>
              </a:ext>
            </a:extLst>
          </p:cNvPr>
          <p:cNvSpPr/>
          <p:nvPr/>
        </p:nvSpPr>
        <p:spPr>
          <a:xfrm>
            <a:off x="981144" y="874353"/>
            <a:ext cx="6032309" cy="646331"/>
          </a:xfrm>
          <a:prstGeom prst="rect">
            <a:avLst/>
          </a:prstGeom>
        </p:spPr>
        <p:txBody>
          <a:bodyPr wrap="square">
            <a:spAutoFit/>
          </a:bodyPr>
          <a:lstStyle/>
          <a:p>
            <a:r>
              <a:rPr lang="es-CO" b="1" dirty="0">
                <a:solidFill>
                  <a:schemeClr val="bg1"/>
                </a:solidFill>
              </a:rPr>
              <a:t>Logros Factor 10 </a:t>
            </a:r>
          </a:p>
          <a:p>
            <a:r>
              <a:rPr lang="es-CO" b="1" dirty="0">
                <a:solidFill>
                  <a:schemeClr val="bg1"/>
                </a:solidFill>
              </a:rPr>
              <a:t>Organización Gestión y Administración:</a:t>
            </a:r>
            <a:endParaRPr lang="es-CO" dirty="0"/>
          </a:p>
        </p:txBody>
      </p:sp>
    </p:spTree>
    <p:extLst>
      <p:ext uri="{BB962C8B-B14F-4D97-AF65-F5344CB8AC3E}">
        <p14:creationId xmlns:p14="http://schemas.microsoft.com/office/powerpoint/2010/main" val="6205991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AB1B754-A5F3-465F-939D-2F5B8EF5F865}"/>
              </a:ext>
            </a:extLst>
          </p:cNvPr>
          <p:cNvGraphicFramePr>
            <a:graphicFrameLocks noGrp="1"/>
          </p:cNvGraphicFramePr>
          <p:nvPr>
            <p:extLst>
              <p:ext uri="{D42A27DB-BD31-4B8C-83A1-F6EECF244321}">
                <p14:modId xmlns:p14="http://schemas.microsoft.com/office/powerpoint/2010/main" val="551171121"/>
              </p:ext>
            </p:extLst>
          </p:nvPr>
        </p:nvGraphicFramePr>
        <p:xfrm>
          <a:off x="769435" y="1541799"/>
          <a:ext cx="8104127" cy="3123074"/>
        </p:xfrm>
        <a:graphic>
          <a:graphicData uri="http://schemas.openxmlformats.org/drawingml/2006/table">
            <a:tbl>
              <a:tblPr firstRow="1" firstCol="1" bandRow="1">
                <a:tableStyleId>{5C22544A-7EE6-4342-B048-85BDC9FD1C3A}</a:tableStyleId>
              </a:tblPr>
              <a:tblGrid>
                <a:gridCol w="1030933">
                  <a:extLst>
                    <a:ext uri="{9D8B030D-6E8A-4147-A177-3AD203B41FA5}">
                      <a16:colId xmlns:a16="http://schemas.microsoft.com/office/drawing/2014/main" val="2788301104"/>
                    </a:ext>
                  </a:extLst>
                </a:gridCol>
                <a:gridCol w="1604647">
                  <a:extLst>
                    <a:ext uri="{9D8B030D-6E8A-4147-A177-3AD203B41FA5}">
                      <a16:colId xmlns:a16="http://schemas.microsoft.com/office/drawing/2014/main" val="3888650522"/>
                    </a:ext>
                  </a:extLst>
                </a:gridCol>
                <a:gridCol w="725636">
                  <a:extLst>
                    <a:ext uri="{9D8B030D-6E8A-4147-A177-3AD203B41FA5}">
                      <a16:colId xmlns:a16="http://schemas.microsoft.com/office/drawing/2014/main" val="1687089103"/>
                    </a:ext>
                  </a:extLst>
                </a:gridCol>
                <a:gridCol w="985035">
                  <a:extLst>
                    <a:ext uri="{9D8B030D-6E8A-4147-A177-3AD203B41FA5}">
                      <a16:colId xmlns:a16="http://schemas.microsoft.com/office/drawing/2014/main" val="1616825663"/>
                    </a:ext>
                  </a:extLst>
                </a:gridCol>
                <a:gridCol w="1081988">
                  <a:extLst>
                    <a:ext uri="{9D8B030D-6E8A-4147-A177-3AD203B41FA5}">
                      <a16:colId xmlns:a16="http://schemas.microsoft.com/office/drawing/2014/main" val="104362510"/>
                    </a:ext>
                  </a:extLst>
                </a:gridCol>
                <a:gridCol w="1053207">
                  <a:extLst>
                    <a:ext uri="{9D8B030D-6E8A-4147-A177-3AD203B41FA5}">
                      <a16:colId xmlns:a16="http://schemas.microsoft.com/office/drawing/2014/main" val="3966843671"/>
                    </a:ext>
                  </a:extLst>
                </a:gridCol>
                <a:gridCol w="1026187">
                  <a:extLst>
                    <a:ext uri="{9D8B030D-6E8A-4147-A177-3AD203B41FA5}">
                      <a16:colId xmlns:a16="http://schemas.microsoft.com/office/drawing/2014/main" val="424028316"/>
                    </a:ext>
                  </a:extLst>
                </a:gridCol>
                <a:gridCol w="596494">
                  <a:extLst>
                    <a:ext uri="{9D8B030D-6E8A-4147-A177-3AD203B41FA5}">
                      <a16:colId xmlns:a16="http://schemas.microsoft.com/office/drawing/2014/main" val="865882622"/>
                    </a:ext>
                  </a:extLst>
                </a:gridCol>
              </a:tblGrid>
              <a:tr h="495707">
                <a:tc rowSpan="2">
                  <a:txBody>
                    <a:bodyPr/>
                    <a:lstStyle/>
                    <a:p>
                      <a:pPr algn="ctr"/>
                      <a:r>
                        <a:rPr lang="es-CO" sz="1100" b="1" dirty="0">
                          <a:solidFill>
                            <a:schemeClr val="bg1"/>
                          </a:solidFill>
                          <a:effectLst/>
                          <a:latin typeface="Trebuchet MS" charset="0"/>
                          <a:ea typeface="Trebuchet MS" charset="0"/>
                          <a:cs typeface="Trebuchet MS" charset="0"/>
                        </a:rPr>
                        <a:t>Ponderación del Factor</a:t>
                      </a:r>
                      <a:endParaRPr lang="es-CO" sz="1100" b="1" dirty="0">
                        <a:solidFill>
                          <a:schemeClr val="bg1"/>
                        </a:solidFill>
                        <a:latin typeface="Trebuchet MS" charset="0"/>
                        <a:ea typeface="Trebuchet MS" charset="0"/>
                        <a:cs typeface="Trebuchet MS" charset="0"/>
                      </a:endParaRPr>
                    </a:p>
                  </a:txBody>
                  <a:tcPr marL="29249" marR="29249" marT="0" marB="0" anchor="ctr">
                    <a:solidFill>
                      <a:schemeClr val="tx2">
                        <a:lumMod val="75000"/>
                      </a:schemeClr>
                    </a:solidFill>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Característica</a:t>
                      </a:r>
                    </a:p>
                  </a:txBody>
                  <a:tcPr marL="29249" marR="29249" marT="0" marB="0" anchor="ctr">
                    <a:solidFill>
                      <a:schemeClr val="tx2">
                        <a:lumMod val="75000"/>
                      </a:schemeClr>
                    </a:solidFill>
                  </a:tcPr>
                </a:tc>
                <a:tc grid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Ponderado Característica</a:t>
                      </a:r>
                    </a:p>
                  </a:txBody>
                  <a:tcPr marL="29249" marR="29249"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Cumplimiento</a:t>
                      </a:r>
                    </a:p>
                  </a:txBody>
                  <a:tcPr marL="29249" marR="29249" marT="0" marB="0" anchor="ctr">
                    <a:solidFill>
                      <a:schemeClr val="tx2">
                        <a:lumMod val="75000"/>
                      </a:schemeClr>
                    </a:solidFill>
                  </a:tcPr>
                </a:tc>
                <a:tc grid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Calificación por tipo de fuente</a:t>
                      </a:r>
                    </a:p>
                  </a:txBody>
                  <a:tcPr marL="29249" marR="29249"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Total</a:t>
                      </a:r>
                    </a:p>
                  </a:txBody>
                  <a:tcPr marL="29249" marR="29249" marT="0" marB="0" anchor="ctr">
                    <a:solidFill>
                      <a:schemeClr val="tx2">
                        <a:lumMod val="75000"/>
                      </a:schemeClr>
                    </a:solidFill>
                  </a:tcPr>
                </a:tc>
                <a:extLst>
                  <a:ext uri="{0D108BD9-81ED-4DB2-BD59-A6C34878D82A}">
                    <a16:rowId xmlns:a16="http://schemas.microsoft.com/office/drawing/2014/main" val="2938829420"/>
                  </a:ext>
                </a:extLst>
              </a:tr>
              <a:tr h="495707">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Asignado</a:t>
                      </a:r>
                    </a:p>
                  </a:txBody>
                  <a:tcPr marL="29249" marR="29249"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Alcanzado</a:t>
                      </a:r>
                    </a:p>
                  </a:txBody>
                  <a:tcPr marL="29249" marR="29249" marT="0" marB="0" anchor="ctr">
                    <a:solidFill>
                      <a:schemeClr val="tx2">
                        <a:lumMod val="75000"/>
                      </a:schemeClr>
                    </a:solidFill>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Documental</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80%</a:t>
                      </a:r>
                    </a:p>
                  </a:txBody>
                  <a:tcPr marL="29249" marR="29249"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Percepción</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20%</a:t>
                      </a:r>
                    </a:p>
                  </a:txBody>
                  <a:tcPr marL="29249" marR="29249" marT="0" marB="0" anchor="ctr">
                    <a:solidFill>
                      <a:schemeClr val="tx2">
                        <a:lumMod val="75000"/>
                      </a:schemeClr>
                    </a:solidFill>
                  </a:tcPr>
                </a:tc>
                <a:tc vMerge="1">
                  <a:txBody>
                    <a:bodyPr/>
                    <a:lstStyle/>
                    <a:p>
                      <a:endParaRPr lang="es-CO"/>
                    </a:p>
                  </a:txBody>
                  <a:tcPr/>
                </a:tc>
                <a:extLst>
                  <a:ext uri="{0D108BD9-81ED-4DB2-BD59-A6C34878D82A}">
                    <a16:rowId xmlns:a16="http://schemas.microsoft.com/office/drawing/2014/main" val="3905971532"/>
                  </a:ext>
                </a:extLst>
              </a:tr>
              <a:tr h="545317">
                <a:tc rowSpan="2">
                  <a:txBody>
                    <a:bodyPr/>
                    <a:lstStyle/>
                    <a:p>
                      <a:pPr algn="ctr">
                        <a:lnSpc>
                          <a:spcPct val="107000"/>
                        </a:lnSpc>
                        <a:spcAft>
                          <a:spcPts val="0"/>
                        </a:spcAft>
                      </a:pPr>
                      <a:r>
                        <a:rPr lang="es-CO" sz="1600" dirty="0">
                          <a:solidFill>
                            <a:schemeClr val="tx2">
                              <a:lumMod val="50000"/>
                            </a:schemeClr>
                          </a:solidFill>
                          <a:effectLst/>
                        </a:rPr>
                        <a:t>5</a:t>
                      </a:r>
                      <a:endParaRPr lang="es-CO"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92D050"/>
                    </a:solidFill>
                  </a:tcPr>
                </a:tc>
                <a:tc>
                  <a:txBody>
                    <a:bodyPr/>
                    <a:lstStyle/>
                    <a:p>
                      <a:pPr>
                        <a:lnSpc>
                          <a:spcPct val="107000"/>
                        </a:lnSpc>
                        <a:spcAft>
                          <a:spcPts val="0"/>
                        </a:spcAft>
                      </a:pPr>
                      <a:r>
                        <a:rPr lang="es-CO" sz="1400" dirty="0">
                          <a:solidFill>
                            <a:schemeClr val="bg1"/>
                          </a:solidFill>
                          <a:effectLst/>
                        </a:rPr>
                        <a:t>Recursos de apoyo académico</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400" dirty="0">
                          <a:solidFill>
                            <a:schemeClr val="bg1"/>
                          </a:solidFill>
                          <a:effectLst/>
                        </a:rPr>
                        <a:t>3</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400" dirty="0">
                          <a:solidFill>
                            <a:schemeClr val="bg1"/>
                          </a:solidFill>
                          <a:effectLst/>
                        </a:rPr>
                        <a:t>2,5</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400" dirty="0">
                          <a:solidFill>
                            <a:schemeClr val="bg1"/>
                          </a:solidFill>
                          <a:effectLst/>
                        </a:rPr>
                        <a:t>84,00</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400" dirty="0">
                          <a:solidFill>
                            <a:schemeClr val="bg1"/>
                          </a:solidFill>
                          <a:effectLst/>
                        </a:rPr>
                        <a:t>4,3</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tc>
                  <a:txBody>
                    <a:bodyPr/>
                    <a:lstStyle/>
                    <a:p>
                      <a:pPr algn="ctr">
                        <a:lnSpc>
                          <a:spcPct val="107000"/>
                        </a:lnSpc>
                        <a:spcAft>
                          <a:spcPts val="0"/>
                        </a:spcAft>
                      </a:pPr>
                      <a:r>
                        <a:rPr lang="es-CO" sz="1400" dirty="0">
                          <a:solidFill>
                            <a:schemeClr val="bg1"/>
                          </a:solidFill>
                          <a:effectLst/>
                        </a:rPr>
                        <a:t>3,6</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tc>
                  <a:txBody>
                    <a:bodyPr/>
                    <a:lstStyle/>
                    <a:p>
                      <a:pPr algn="ctr">
                        <a:lnSpc>
                          <a:spcPct val="107000"/>
                        </a:lnSpc>
                        <a:spcAft>
                          <a:spcPts val="0"/>
                        </a:spcAft>
                      </a:pPr>
                      <a:r>
                        <a:rPr lang="es-CO" sz="1400" b="1" dirty="0">
                          <a:solidFill>
                            <a:schemeClr val="bg1"/>
                          </a:solidFill>
                          <a:effectLst/>
                        </a:rPr>
                        <a:t>4,2</a:t>
                      </a:r>
                      <a:endParaRPr lang="es-C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extLst>
                  <a:ext uri="{0D108BD9-81ED-4DB2-BD59-A6C34878D82A}">
                    <a16:rowId xmlns:a16="http://schemas.microsoft.com/office/drawing/2014/main" val="3908189239"/>
                  </a:ext>
                </a:extLst>
              </a:tr>
              <a:tr h="396586">
                <a:tc vMerge="1">
                  <a:txBody>
                    <a:bodyPr/>
                    <a:lstStyle/>
                    <a:p>
                      <a:endParaRPr lang="es-CO"/>
                    </a:p>
                  </a:txBody>
                  <a:tcPr/>
                </a:tc>
                <a:tc>
                  <a:txBody>
                    <a:bodyPr/>
                    <a:lstStyle/>
                    <a:p>
                      <a:pPr>
                        <a:lnSpc>
                          <a:spcPct val="107000"/>
                        </a:lnSpc>
                        <a:spcAft>
                          <a:spcPts val="0"/>
                        </a:spcAft>
                      </a:pPr>
                      <a:r>
                        <a:rPr lang="es-CO" sz="1400" dirty="0">
                          <a:solidFill>
                            <a:schemeClr val="bg1"/>
                          </a:solidFill>
                          <a:effectLst/>
                        </a:rPr>
                        <a:t>Infraestructura física</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400" dirty="0">
                          <a:solidFill>
                            <a:schemeClr val="bg1"/>
                          </a:solidFill>
                          <a:effectLst/>
                        </a:rPr>
                        <a:t>2</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400" dirty="0">
                          <a:solidFill>
                            <a:schemeClr val="bg1"/>
                          </a:solidFill>
                          <a:effectLst/>
                        </a:rPr>
                        <a:t>1,7</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400" dirty="0">
                          <a:solidFill>
                            <a:schemeClr val="bg1"/>
                          </a:solidFill>
                          <a:effectLst/>
                        </a:rPr>
                        <a:t>84,00</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400" dirty="0">
                          <a:solidFill>
                            <a:schemeClr val="bg1"/>
                          </a:solidFill>
                          <a:effectLst/>
                        </a:rPr>
                        <a:t>4,5</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tc>
                  <a:txBody>
                    <a:bodyPr/>
                    <a:lstStyle/>
                    <a:p>
                      <a:pPr algn="ctr">
                        <a:lnSpc>
                          <a:spcPct val="107000"/>
                        </a:lnSpc>
                        <a:spcAft>
                          <a:spcPts val="0"/>
                        </a:spcAft>
                      </a:pPr>
                      <a:r>
                        <a:rPr lang="es-CO" sz="1400" dirty="0">
                          <a:solidFill>
                            <a:schemeClr val="bg1"/>
                          </a:solidFill>
                          <a:effectLst/>
                        </a:rPr>
                        <a:t>3,2</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tc>
                  <a:txBody>
                    <a:bodyPr/>
                    <a:lstStyle/>
                    <a:p>
                      <a:pPr algn="ctr">
                        <a:lnSpc>
                          <a:spcPct val="107000"/>
                        </a:lnSpc>
                        <a:spcAft>
                          <a:spcPts val="0"/>
                        </a:spcAft>
                      </a:pPr>
                      <a:r>
                        <a:rPr lang="es-CO" sz="1400" b="1" dirty="0">
                          <a:solidFill>
                            <a:schemeClr val="bg1"/>
                          </a:solidFill>
                          <a:effectLst/>
                        </a:rPr>
                        <a:t>4,2</a:t>
                      </a:r>
                      <a:endParaRPr lang="es-C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extLst>
                  <a:ext uri="{0D108BD9-81ED-4DB2-BD59-A6C34878D82A}">
                    <a16:rowId xmlns:a16="http://schemas.microsoft.com/office/drawing/2014/main" val="1625944649"/>
                  </a:ext>
                </a:extLst>
              </a:tr>
              <a:tr h="1189757">
                <a:tc gridSpan="2">
                  <a:txBody>
                    <a:bodyPr/>
                    <a:lstStyle/>
                    <a:p>
                      <a:pPr algn="ctr">
                        <a:lnSpc>
                          <a:spcPct val="107000"/>
                        </a:lnSpc>
                        <a:spcAft>
                          <a:spcPts val="0"/>
                        </a:spcAft>
                      </a:pPr>
                      <a:r>
                        <a:rPr lang="es-CO" sz="1600" b="1" i="1" dirty="0">
                          <a:solidFill>
                            <a:schemeClr val="tx2">
                              <a:lumMod val="50000"/>
                            </a:schemeClr>
                          </a:solidFill>
                          <a:effectLst/>
                        </a:rPr>
                        <a:t>Grado de cumplimiento y calificación Factor 11</a:t>
                      </a:r>
                      <a:endParaRPr lang="es-CO"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92D050"/>
                    </a:solidFill>
                  </a:tcPr>
                </a:tc>
                <a:tc hMerge="1">
                  <a:txBody>
                    <a:bodyPr/>
                    <a:lstStyle/>
                    <a:p>
                      <a:endParaRPr lang="es-CO"/>
                    </a:p>
                  </a:txBody>
                  <a:tcPr/>
                </a:tc>
                <a:tc>
                  <a:txBody>
                    <a:bodyPr/>
                    <a:lstStyle/>
                    <a:p>
                      <a:pPr algn="ctr">
                        <a:lnSpc>
                          <a:spcPct val="107000"/>
                        </a:lnSpc>
                        <a:spcAft>
                          <a:spcPts val="0"/>
                        </a:spcAft>
                      </a:pPr>
                      <a:r>
                        <a:rPr lang="es-CO" sz="1600" b="1" dirty="0">
                          <a:solidFill>
                            <a:srgbClr val="92D050"/>
                          </a:solidFill>
                          <a:effectLst/>
                        </a:rPr>
                        <a:t>5</a:t>
                      </a:r>
                      <a:endParaRPr lang="es-CO" sz="1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b="1" dirty="0">
                          <a:solidFill>
                            <a:srgbClr val="92D050"/>
                          </a:solidFill>
                          <a:effectLst/>
                        </a:rPr>
                        <a:t>4,2</a:t>
                      </a:r>
                      <a:endParaRPr lang="es-CO" sz="1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b="1" dirty="0">
                          <a:solidFill>
                            <a:srgbClr val="92D050"/>
                          </a:solidFill>
                          <a:effectLst/>
                        </a:rPr>
                        <a:t>84,00%</a:t>
                      </a:r>
                      <a:endParaRPr lang="es-CO" sz="1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gridSpan="2">
                  <a:txBody>
                    <a:bodyPr/>
                    <a:lstStyle/>
                    <a:p>
                      <a:pPr algn="ctr">
                        <a:lnSpc>
                          <a:spcPct val="107000"/>
                        </a:lnSpc>
                        <a:spcAft>
                          <a:spcPts val="0"/>
                        </a:spcAft>
                      </a:pPr>
                      <a:r>
                        <a:rPr lang="es-CO" sz="1600" b="1" dirty="0">
                          <a:solidFill>
                            <a:srgbClr val="92D050"/>
                          </a:solidFill>
                          <a:effectLst/>
                        </a:rPr>
                        <a:t>Se cumple en alto grado</a:t>
                      </a:r>
                      <a:endParaRPr lang="es-CO" sz="1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tc hMerge="1">
                  <a:txBody>
                    <a:bodyPr/>
                    <a:lstStyle/>
                    <a:p>
                      <a:endParaRPr lang="es-CO"/>
                    </a:p>
                  </a:txBody>
                  <a:tcPr/>
                </a:tc>
                <a:tc>
                  <a:txBody>
                    <a:bodyPr/>
                    <a:lstStyle/>
                    <a:p>
                      <a:pPr algn="ctr">
                        <a:lnSpc>
                          <a:spcPct val="107000"/>
                        </a:lnSpc>
                        <a:spcAft>
                          <a:spcPts val="0"/>
                        </a:spcAft>
                      </a:pPr>
                      <a:r>
                        <a:rPr lang="es-CO" sz="1600" b="1" dirty="0">
                          <a:solidFill>
                            <a:srgbClr val="92D050"/>
                          </a:solidFill>
                          <a:effectLst/>
                        </a:rPr>
                        <a:t>4,2</a:t>
                      </a:r>
                      <a:endParaRPr lang="es-CO" sz="1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extLst>
                  <a:ext uri="{0D108BD9-81ED-4DB2-BD59-A6C34878D82A}">
                    <a16:rowId xmlns:a16="http://schemas.microsoft.com/office/drawing/2014/main" val="3248411423"/>
                  </a:ext>
                </a:extLst>
              </a:tr>
            </a:tbl>
          </a:graphicData>
        </a:graphic>
      </p:graphicFrame>
      <p:sp>
        <p:nvSpPr>
          <p:cNvPr id="7" name="Flecha: hacia abajo 6">
            <a:extLst>
              <a:ext uri="{FF2B5EF4-FFF2-40B4-BE49-F238E27FC236}">
                <a16:creationId xmlns:a16="http://schemas.microsoft.com/office/drawing/2014/main" id="{63D07548-BF3E-4CF8-94D3-A9A78AE90B32}"/>
              </a:ext>
            </a:extLst>
          </p:cNvPr>
          <p:cNvSpPr/>
          <p:nvPr/>
        </p:nvSpPr>
        <p:spPr>
          <a:xfrm rot="10800000">
            <a:off x="5091891" y="4747565"/>
            <a:ext cx="266700" cy="276225"/>
          </a:xfrm>
          <a:prstGeom prst="downArrow">
            <a:avLst/>
          </a:prstGeom>
          <a:solidFill>
            <a:srgbClr val="00B050"/>
          </a:solidFill>
          <a:ln w="12700" cap="flat" cmpd="sng" algn="ctr">
            <a:solidFill>
              <a:srgbClr val="4472C4">
                <a:shade val="50000"/>
              </a:srgbClr>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2" name="Rectángulo: esquinas redondeadas 11">
            <a:extLst>
              <a:ext uri="{FF2B5EF4-FFF2-40B4-BE49-F238E27FC236}">
                <a16:creationId xmlns:a16="http://schemas.microsoft.com/office/drawing/2014/main" id="{1462BF9D-D07D-4645-82EE-4D92FE271047}"/>
              </a:ext>
            </a:extLst>
          </p:cNvPr>
          <p:cNvSpPr/>
          <p:nvPr/>
        </p:nvSpPr>
        <p:spPr>
          <a:xfrm>
            <a:off x="5440911" y="4747565"/>
            <a:ext cx="668477" cy="297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b="1" dirty="0">
                <a:solidFill>
                  <a:schemeClr val="tx1"/>
                </a:solidFill>
              </a:rPr>
              <a:t>5,71%</a:t>
            </a:r>
          </a:p>
        </p:txBody>
      </p:sp>
      <p:sp>
        <p:nvSpPr>
          <p:cNvPr id="6" name="Rectángulo 5">
            <a:extLst>
              <a:ext uri="{FF2B5EF4-FFF2-40B4-BE49-F238E27FC236}">
                <a16:creationId xmlns:a16="http://schemas.microsoft.com/office/drawing/2014/main" id="{0D34AC9A-8B49-4169-8B9D-14CBE8FBBA2E}"/>
              </a:ext>
            </a:extLst>
          </p:cNvPr>
          <p:cNvSpPr/>
          <p:nvPr/>
        </p:nvSpPr>
        <p:spPr>
          <a:xfrm>
            <a:off x="590458" y="684762"/>
            <a:ext cx="7705887" cy="400110"/>
          </a:xfrm>
          <a:prstGeom prst="rect">
            <a:avLst/>
          </a:prstGeom>
        </p:spPr>
        <p:txBody>
          <a:bodyPr wrap="square">
            <a:spAutoFit/>
          </a:bodyPr>
          <a:lstStyle/>
          <a:p>
            <a:r>
              <a:rPr lang="es-CO" sz="1400" i="1" dirty="0">
                <a:solidFill>
                  <a:schemeClr val="bg1"/>
                </a:solidFill>
                <a:latin typeface="Trebuchet MS" charset="0"/>
                <a:ea typeface="Trebuchet MS" charset="0"/>
                <a:cs typeface="Trebuchet MS" charset="0"/>
              </a:rPr>
              <a:t>Factor 11: </a:t>
            </a:r>
            <a:r>
              <a:rPr lang="es-CO" sz="2000" b="1" dirty="0">
                <a:solidFill>
                  <a:schemeClr val="bg1"/>
                </a:solidFill>
              </a:rPr>
              <a:t>Recursos de Apoyo académico e Infraestructura Física</a:t>
            </a:r>
          </a:p>
        </p:txBody>
      </p:sp>
    </p:spTree>
    <p:extLst>
      <p:ext uri="{BB962C8B-B14F-4D97-AF65-F5344CB8AC3E}">
        <p14:creationId xmlns:p14="http://schemas.microsoft.com/office/powerpoint/2010/main" val="1318239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4294967295"/>
            <p:extLst>
              <p:ext uri="{D42A27DB-BD31-4B8C-83A1-F6EECF244321}">
                <p14:modId xmlns:p14="http://schemas.microsoft.com/office/powerpoint/2010/main" val="2580900874"/>
              </p:ext>
            </p:extLst>
          </p:nvPr>
        </p:nvGraphicFramePr>
        <p:xfrm>
          <a:off x="457200" y="1541463"/>
          <a:ext cx="8229600" cy="319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a:extLst>
              <a:ext uri="{FF2B5EF4-FFF2-40B4-BE49-F238E27FC236}">
                <a16:creationId xmlns:a16="http://schemas.microsoft.com/office/drawing/2014/main" id="{54B9CD78-AEC5-4B88-B9E1-11E6618B3F87}"/>
              </a:ext>
            </a:extLst>
          </p:cNvPr>
          <p:cNvSpPr txBox="1">
            <a:spLocks/>
          </p:cNvSpPr>
          <p:nvPr/>
        </p:nvSpPr>
        <p:spPr>
          <a:xfrm>
            <a:off x="829609" y="649870"/>
            <a:ext cx="6900231"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AC090"/>
                </a:solidFill>
                <a:latin typeface="+mj-lt"/>
                <a:ea typeface="+mj-ea"/>
                <a:cs typeface="+mj-cs"/>
              </a:defRPr>
            </a:lvl1pPr>
          </a:lstStyle>
          <a:p>
            <a:pPr algn="l"/>
            <a:r>
              <a:rPr lang="es-CO" sz="1800" i="1" dirty="0">
                <a:solidFill>
                  <a:schemeClr val="bg1"/>
                </a:solidFill>
                <a:latin typeface="Trebuchet MS" charset="0"/>
                <a:ea typeface="Trebuchet MS" charset="0"/>
                <a:cs typeface="Trebuchet MS" charset="0"/>
              </a:rPr>
              <a:t>La Acreditaci</a:t>
            </a:r>
            <a:r>
              <a:rPr lang="es-ES" sz="1800" i="1" dirty="0">
                <a:solidFill>
                  <a:schemeClr val="bg1"/>
                </a:solidFill>
                <a:latin typeface="Trebuchet MS" charset="0"/>
                <a:ea typeface="Trebuchet MS" charset="0"/>
                <a:cs typeface="Trebuchet MS" charset="0"/>
              </a:rPr>
              <a:t>ón de alta calidad de la UPN:</a:t>
            </a:r>
            <a:br>
              <a:rPr lang="es-CO" sz="2000" b="1" dirty="0">
                <a:solidFill>
                  <a:schemeClr val="bg1"/>
                </a:solidFill>
              </a:rPr>
            </a:br>
            <a:r>
              <a:rPr lang="es-CO" sz="2000" b="1" dirty="0">
                <a:solidFill>
                  <a:schemeClr val="bg1"/>
                </a:solidFill>
              </a:rPr>
              <a:t>Un reconocimiento a lo que somos</a:t>
            </a:r>
          </a:p>
        </p:txBody>
      </p:sp>
    </p:spTree>
    <p:extLst>
      <p:ext uri="{BB962C8B-B14F-4D97-AF65-F5344CB8AC3E}">
        <p14:creationId xmlns:p14="http://schemas.microsoft.com/office/powerpoint/2010/main" val="1260714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CCDEE59F-7C68-43BD-BD97-0E7B8A4E1255}"/>
                                            </p:graphicEl>
                                          </p:spTgt>
                                        </p:tgtEl>
                                        <p:attrNameLst>
                                          <p:attrName>style.visibility</p:attrName>
                                        </p:attrNameLst>
                                      </p:cBhvr>
                                      <p:to>
                                        <p:strVal val="visible"/>
                                      </p:to>
                                    </p:set>
                                    <p:anim calcmode="lin" valueType="num">
                                      <p:cBhvr additive="base">
                                        <p:cTn id="7" dur="500" fill="hold"/>
                                        <p:tgtEl>
                                          <p:spTgt spid="6">
                                            <p:graphicEl>
                                              <a:dgm id="{CCDEE59F-7C68-43BD-BD97-0E7B8A4E125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CCDEE59F-7C68-43BD-BD97-0E7B8A4E1255}"/>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graphicEl>
                                              <a:dgm id="{92ED4A6C-63A6-4251-B4F4-B0D545A6DF27}"/>
                                            </p:graphicEl>
                                          </p:spTgt>
                                        </p:tgtEl>
                                        <p:attrNameLst>
                                          <p:attrName>style.visibility</p:attrName>
                                        </p:attrNameLst>
                                      </p:cBhvr>
                                      <p:to>
                                        <p:strVal val="visible"/>
                                      </p:to>
                                    </p:set>
                                    <p:anim calcmode="lin" valueType="num">
                                      <p:cBhvr additive="base">
                                        <p:cTn id="13" dur="500" fill="hold"/>
                                        <p:tgtEl>
                                          <p:spTgt spid="6">
                                            <p:graphicEl>
                                              <a:dgm id="{92ED4A6C-63A6-4251-B4F4-B0D545A6DF27}"/>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graphicEl>
                                              <a:dgm id="{92ED4A6C-63A6-4251-B4F4-B0D545A6DF2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878416" y="1380926"/>
            <a:ext cx="7794069" cy="3600986"/>
          </a:xfrm>
          <a:prstGeom prst="rect">
            <a:avLst/>
          </a:prstGeom>
          <a:noFill/>
          <a:ln w="19050">
            <a:noFill/>
          </a:ln>
        </p:spPr>
        <p:txBody>
          <a:bodyPr wrap="square" rtlCol="0">
            <a:spAutoFit/>
          </a:bodyPr>
          <a:lstStyle/>
          <a:p>
            <a:pPr marL="179388" indent="-179388">
              <a:buFont typeface="Calibri" panose="020F0502020204030204" pitchFamily="34" charset="0"/>
              <a:buChar char="-"/>
            </a:pPr>
            <a:r>
              <a:rPr lang="es-CO" b="1" dirty="0">
                <a:solidFill>
                  <a:srgbClr val="92D050"/>
                </a:solidFill>
              </a:rPr>
              <a:t>Renovar la infraestructura </a:t>
            </a:r>
            <a:r>
              <a:rPr lang="es-CO" dirty="0">
                <a:solidFill>
                  <a:schemeClr val="bg1"/>
                </a:solidFill>
              </a:rPr>
              <a:t>física </a:t>
            </a:r>
            <a:r>
              <a:rPr lang="es-CO" b="1" dirty="0">
                <a:solidFill>
                  <a:srgbClr val="92D050"/>
                </a:solidFill>
              </a:rPr>
              <a:t>de la Biblioteca central</a:t>
            </a:r>
            <a:r>
              <a:rPr lang="es-CO" dirty="0">
                <a:solidFill>
                  <a:srgbClr val="92D050"/>
                </a:solidFill>
              </a:rPr>
              <a:t>, </a:t>
            </a:r>
            <a:r>
              <a:rPr lang="es-CO" dirty="0">
                <a:solidFill>
                  <a:schemeClr val="bg1"/>
                </a:solidFill>
              </a:rPr>
              <a:t>modernizar el sistema de consultas con el software KOHA e incrementar el número de títulos de libros y de colección de referencia.</a:t>
            </a:r>
            <a:br>
              <a:rPr lang="es-CO" sz="1600" dirty="0">
                <a:solidFill>
                  <a:schemeClr val="bg1"/>
                </a:solidFill>
              </a:rPr>
            </a:br>
            <a:endParaRPr lang="es-CO" sz="1600" dirty="0">
              <a:solidFill>
                <a:schemeClr val="bg1"/>
              </a:solidFill>
            </a:endParaRPr>
          </a:p>
          <a:p>
            <a:pPr marL="179388" indent="-179388">
              <a:buFont typeface="Calibri" panose="020F0502020204030204" pitchFamily="34" charset="0"/>
              <a:buChar char="-"/>
            </a:pPr>
            <a:r>
              <a:rPr lang="es-CO" b="1" dirty="0">
                <a:solidFill>
                  <a:srgbClr val="92D050"/>
                </a:solidFill>
              </a:rPr>
              <a:t>Poner en funcionamiento el CIDET, el centro de documentación y la sala de sistemas en las instalaciones del parque Nacional.</a:t>
            </a:r>
            <a:br>
              <a:rPr lang="es-CO" sz="1600" b="1" dirty="0">
                <a:solidFill>
                  <a:srgbClr val="92D050"/>
                </a:solidFill>
              </a:rPr>
            </a:br>
            <a:endParaRPr lang="es-CO" sz="1600" b="1" dirty="0">
              <a:solidFill>
                <a:srgbClr val="92D050"/>
              </a:solidFill>
            </a:endParaRPr>
          </a:p>
          <a:p>
            <a:pPr marL="179388" indent="-179388">
              <a:buFont typeface="Calibri" panose="020F0502020204030204" pitchFamily="34" charset="0"/>
              <a:buChar char="-"/>
            </a:pPr>
            <a:r>
              <a:rPr lang="es-CO" b="1" dirty="0">
                <a:solidFill>
                  <a:srgbClr val="92D050"/>
                </a:solidFill>
              </a:rPr>
              <a:t>Adquirir 78 equipos informáticos </a:t>
            </a:r>
            <a:r>
              <a:rPr lang="es-CO" dirty="0">
                <a:solidFill>
                  <a:schemeClr val="bg1"/>
                </a:solidFill>
              </a:rPr>
              <a:t>para las áreas administrativas, académicas, el Fondo editorial, la Licenciatura en Básica primaria a distancia, la emisora La Pedagógica Radio y el CIDET.  </a:t>
            </a:r>
            <a:br>
              <a:rPr lang="es-CO" sz="1600" dirty="0">
                <a:solidFill>
                  <a:schemeClr val="bg1"/>
                </a:solidFill>
              </a:rPr>
            </a:br>
            <a:endParaRPr lang="es-CO" sz="1600" dirty="0">
              <a:solidFill>
                <a:schemeClr val="bg1"/>
              </a:solidFill>
            </a:endParaRPr>
          </a:p>
          <a:p>
            <a:pPr marL="179388" indent="-179388">
              <a:buFont typeface="Calibri" panose="020F0502020204030204" pitchFamily="34" charset="0"/>
              <a:buChar char="-"/>
            </a:pPr>
            <a:r>
              <a:rPr lang="es-CO" b="1" dirty="0">
                <a:solidFill>
                  <a:srgbClr val="92D050"/>
                </a:solidFill>
              </a:rPr>
              <a:t>Producir contenido educativo</a:t>
            </a:r>
            <a:r>
              <a:rPr lang="es-CO" dirty="0">
                <a:solidFill>
                  <a:srgbClr val="92D050"/>
                </a:solidFill>
              </a:rPr>
              <a:t> </a:t>
            </a:r>
            <a:r>
              <a:rPr lang="es-CO" dirty="0">
                <a:solidFill>
                  <a:schemeClr val="bg1"/>
                </a:solidFill>
              </a:rPr>
              <a:t>mediante 68 audiovisuales en el programa Historias con futuro y 815 programas en la emisora Pedagógica Radio.</a:t>
            </a:r>
            <a:endParaRPr lang="es-CO" sz="1600" dirty="0">
              <a:solidFill>
                <a:schemeClr val="bg1"/>
              </a:solidFill>
            </a:endParaRPr>
          </a:p>
        </p:txBody>
      </p:sp>
      <p:sp>
        <p:nvSpPr>
          <p:cNvPr id="2" name="Rectángulo 1">
            <a:extLst>
              <a:ext uri="{FF2B5EF4-FFF2-40B4-BE49-F238E27FC236}">
                <a16:creationId xmlns:a16="http://schemas.microsoft.com/office/drawing/2014/main" id="{17E9B64C-05BF-4061-8C9D-8B65CC0C7916}"/>
              </a:ext>
            </a:extLst>
          </p:cNvPr>
          <p:cNvSpPr/>
          <p:nvPr/>
        </p:nvSpPr>
        <p:spPr>
          <a:xfrm>
            <a:off x="768297" y="734595"/>
            <a:ext cx="7130956" cy="646331"/>
          </a:xfrm>
          <a:prstGeom prst="rect">
            <a:avLst/>
          </a:prstGeom>
        </p:spPr>
        <p:txBody>
          <a:bodyPr wrap="square">
            <a:spAutoFit/>
          </a:bodyPr>
          <a:lstStyle/>
          <a:p>
            <a:r>
              <a:rPr lang="es-CO" b="1" dirty="0">
                <a:solidFill>
                  <a:schemeClr val="bg1"/>
                </a:solidFill>
              </a:rPr>
              <a:t>Logros Factor 11 </a:t>
            </a:r>
          </a:p>
          <a:p>
            <a:r>
              <a:rPr lang="es-CO" b="1" dirty="0">
                <a:solidFill>
                  <a:schemeClr val="bg1"/>
                </a:solidFill>
              </a:rPr>
              <a:t>Recursos de Apoyo Académico e Infraestructura física:</a:t>
            </a:r>
            <a:endParaRPr lang="es-CO" dirty="0"/>
          </a:p>
        </p:txBody>
      </p:sp>
    </p:spTree>
    <p:extLst>
      <p:ext uri="{BB962C8B-B14F-4D97-AF65-F5344CB8AC3E}">
        <p14:creationId xmlns:p14="http://schemas.microsoft.com/office/powerpoint/2010/main" val="14757862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78417" y="908702"/>
            <a:ext cx="7794069" cy="3939540"/>
          </a:xfrm>
          <a:prstGeom prst="rect">
            <a:avLst/>
          </a:prstGeom>
          <a:noFill/>
          <a:ln w="19050">
            <a:noFill/>
          </a:ln>
        </p:spPr>
        <p:txBody>
          <a:bodyPr wrap="square" rtlCol="0">
            <a:spAutoFit/>
          </a:bodyPr>
          <a:lstStyle/>
          <a:p>
            <a:pPr marL="179388" indent="-179388">
              <a:buFont typeface="Calibri" panose="020F0502020204030204" pitchFamily="34" charset="0"/>
              <a:buChar char="-"/>
            </a:pPr>
            <a:r>
              <a:rPr lang="es-CO" b="1" dirty="0">
                <a:solidFill>
                  <a:srgbClr val="92D050"/>
                </a:solidFill>
              </a:rPr>
              <a:t>Restaurar</a:t>
            </a:r>
            <a:r>
              <a:rPr lang="es-CO" dirty="0">
                <a:solidFill>
                  <a:srgbClr val="FFC000"/>
                </a:solidFill>
              </a:rPr>
              <a:t> </a:t>
            </a:r>
            <a:r>
              <a:rPr lang="es-CO" dirty="0">
                <a:solidFill>
                  <a:schemeClr val="bg1"/>
                </a:solidFill>
              </a:rPr>
              <a:t>la piscina; </a:t>
            </a:r>
            <a:r>
              <a:rPr lang="es-CO" b="1" dirty="0">
                <a:solidFill>
                  <a:srgbClr val="92D050"/>
                </a:solidFill>
              </a:rPr>
              <a:t>adecuar</a:t>
            </a:r>
            <a:r>
              <a:rPr lang="es-CO" dirty="0">
                <a:solidFill>
                  <a:schemeClr val="bg1"/>
                </a:solidFill>
              </a:rPr>
              <a:t> el auditorio multipropósito; </a:t>
            </a:r>
            <a:r>
              <a:rPr lang="es-CO" b="1" dirty="0">
                <a:solidFill>
                  <a:srgbClr val="92D050"/>
                </a:solidFill>
              </a:rPr>
              <a:t>remodelar</a:t>
            </a:r>
            <a:r>
              <a:rPr lang="es-CO" dirty="0">
                <a:solidFill>
                  <a:schemeClr val="bg1"/>
                </a:solidFill>
              </a:rPr>
              <a:t> los auditorios del Edificio B; salones y salas de profesores de los edificios C y A; adecuar oficinas de archivo y correspondencia, </a:t>
            </a:r>
            <a:r>
              <a:rPr lang="es-CO" b="1" dirty="0">
                <a:solidFill>
                  <a:srgbClr val="92D050"/>
                </a:solidFill>
              </a:rPr>
              <a:t>reemplazar</a:t>
            </a:r>
            <a:r>
              <a:rPr lang="es-CO" dirty="0">
                <a:solidFill>
                  <a:schemeClr val="bg1"/>
                </a:solidFill>
              </a:rPr>
              <a:t> todas las baterías sanitarias, adecuar la cafetería y mejorar suministro de agua en los edificios de la 72, </a:t>
            </a:r>
            <a:r>
              <a:rPr lang="es-CO" b="1" dirty="0">
                <a:solidFill>
                  <a:srgbClr val="92D050"/>
                </a:solidFill>
              </a:rPr>
              <a:t>intervenir</a:t>
            </a:r>
            <a:r>
              <a:rPr lang="es-CO" dirty="0">
                <a:solidFill>
                  <a:schemeClr val="bg1"/>
                </a:solidFill>
              </a:rPr>
              <a:t> perímetro e instalaciones en Valmaría (incluidas mejoras en cocina y en las condiciones de la cafetería), </a:t>
            </a:r>
            <a:r>
              <a:rPr lang="es-CO" b="1" dirty="0">
                <a:solidFill>
                  <a:srgbClr val="92D050"/>
                </a:solidFill>
              </a:rPr>
              <a:t>gestionar</a:t>
            </a:r>
            <a:r>
              <a:rPr lang="es-CO" dirty="0">
                <a:solidFill>
                  <a:schemeClr val="bg1"/>
                </a:solidFill>
              </a:rPr>
              <a:t> la intervención de la casita de la vida, </a:t>
            </a:r>
            <a:r>
              <a:rPr lang="es-CO" b="1" dirty="0">
                <a:solidFill>
                  <a:srgbClr val="92D050"/>
                </a:solidFill>
              </a:rPr>
              <a:t>ampliar la cobertura </a:t>
            </a:r>
            <a:r>
              <a:rPr lang="es-CO" dirty="0">
                <a:solidFill>
                  <a:schemeClr val="bg1"/>
                </a:solidFill>
              </a:rPr>
              <a:t>de wifi para 5 instalaciones de la Universidad (calle 72, Parque Nacional, Valmaría y Nogal), se instaló en Valmaría un equipo de hidropresión y se construyó la conexión para el suministro de agua potable, entre otras mejoras a la infraestructura física. </a:t>
            </a:r>
            <a:br>
              <a:rPr lang="es-CO" dirty="0">
                <a:solidFill>
                  <a:schemeClr val="bg1"/>
                </a:solidFill>
              </a:rPr>
            </a:br>
            <a:endParaRPr lang="es-CO" sz="1600" dirty="0">
              <a:solidFill>
                <a:schemeClr val="bg1"/>
              </a:solidFill>
            </a:endParaRPr>
          </a:p>
          <a:p>
            <a:pPr marL="179388" indent="-179388">
              <a:buFont typeface="Calibri" panose="020F0502020204030204" pitchFamily="34" charset="0"/>
              <a:buChar char="-"/>
            </a:pPr>
            <a:r>
              <a:rPr lang="es-CO" b="1" dirty="0">
                <a:solidFill>
                  <a:srgbClr val="92D050"/>
                </a:solidFill>
              </a:rPr>
              <a:t>Realizar mantenimiento a las fincas San José, Siete cueros y las casas del condominio Los Tulipanes</a:t>
            </a:r>
            <a:r>
              <a:rPr lang="es-CO" dirty="0">
                <a:solidFill>
                  <a:srgbClr val="92D050"/>
                </a:solidFill>
              </a:rPr>
              <a:t>, </a:t>
            </a:r>
            <a:r>
              <a:rPr lang="es-CO" dirty="0">
                <a:solidFill>
                  <a:schemeClr val="bg1"/>
                </a:solidFill>
              </a:rPr>
              <a:t>disponibles para actividades académicas, administrativas y recreativas.</a:t>
            </a:r>
          </a:p>
        </p:txBody>
      </p:sp>
    </p:spTree>
    <p:extLst>
      <p:ext uri="{BB962C8B-B14F-4D97-AF65-F5344CB8AC3E}">
        <p14:creationId xmlns:p14="http://schemas.microsoft.com/office/powerpoint/2010/main" val="11354984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AB1B754-A5F3-465F-939D-2F5B8EF5F865}"/>
              </a:ext>
            </a:extLst>
          </p:cNvPr>
          <p:cNvGraphicFramePr>
            <a:graphicFrameLocks noGrp="1"/>
          </p:cNvGraphicFramePr>
          <p:nvPr>
            <p:extLst>
              <p:ext uri="{D42A27DB-BD31-4B8C-83A1-F6EECF244321}">
                <p14:modId xmlns:p14="http://schemas.microsoft.com/office/powerpoint/2010/main" val="2959051890"/>
              </p:ext>
            </p:extLst>
          </p:nvPr>
        </p:nvGraphicFramePr>
        <p:xfrm>
          <a:off x="836340" y="1373723"/>
          <a:ext cx="8111823" cy="3243337"/>
        </p:xfrm>
        <a:graphic>
          <a:graphicData uri="http://schemas.openxmlformats.org/drawingml/2006/table">
            <a:tbl>
              <a:tblPr firstRow="1" firstCol="1" bandRow="1">
                <a:tableStyleId>{5C22544A-7EE6-4342-B048-85BDC9FD1C3A}</a:tableStyleId>
              </a:tblPr>
              <a:tblGrid>
                <a:gridCol w="1060627">
                  <a:extLst>
                    <a:ext uri="{9D8B030D-6E8A-4147-A177-3AD203B41FA5}">
                      <a16:colId xmlns:a16="http://schemas.microsoft.com/office/drawing/2014/main" val="2788301104"/>
                    </a:ext>
                  </a:extLst>
                </a:gridCol>
                <a:gridCol w="1370235">
                  <a:extLst>
                    <a:ext uri="{9D8B030D-6E8A-4147-A177-3AD203B41FA5}">
                      <a16:colId xmlns:a16="http://schemas.microsoft.com/office/drawing/2014/main" val="3888650522"/>
                    </a:ext>
                  </a:extLst>
                </a:gridCol>
                <a:gridCol w="834886">
                  <a:extLst>
                    <a:ext uri="{9D8B030D-6E8A-4147-A177-3AD203B41FA5}">
                      <a16:colId xmlns:a16="http://schemas.microsoft.com/office/drawing/2014/main" val="1687089103"/>
                    </a:ext>
                  </a:extLst>
                </a:gridCol>
                <a:gridCol w="1006461">
                  <a:extLst>
                    <a:ext uri="{9D8B030D-6E8A-4147-A177-3AD203B41FA5}">
                      <a16:colId xmlns:a16="http://schemas.microsoft.com/office/drawing/2014/main" val="1616825663"/>
                    </a:ext>
                  </a:extLst>
                </a:gridCol>
                <a:gridCol w="1105520">
                  <a:extLst>
                    <a:ext uri="{9D8B030D-6E8A-4147-A177-3AD203B41FA5}">
                      <a16:colId xmlns:a16="http://schemas.microsoft.com/office/drawing/2014/main" val="104362510"/>
                    </a:ext>
                  </a:extLst>
                </a:gridCol>
                <a:gridCol w="1076117">
                  <a:extLst>
                    <a:ext uri="{9D8B030D-6E8A-4147-A177-3AD203B41FA5}">
                      <a16:colId xmlns:a16="http://schemas.microsoft.com/office/drawing/2014/main" val="3966843671"/>
                    </a:ext>
                  </a:extLst>
                </a:gridCol>
                <a:gridCol w="1048508">
                  <a:extLst>
                    <a:ext uri="{9D8B030D-6E8A-4147-A177-3AD203B41FA5}">
                      <a16:colId xmlns:a16="http://schemas.microsoft.com/office/drawing/2014/main" val="424028316"/>
                    </a:ext>
                  </a:extLst>
                </a:gridCol>
                <a:gridCol w="609469">
                  <a:extLst>
                    <a:ext uri="{9D8B030D-6E8A-4147-A177-3AD203B41FA5}">
                      <a16:colId xmlns:a16="http://schemas.microsoft.com/office/drawing/2014/main" val="865882622"/>
                    </a:ext>
                  </a:extLst>
                </a:gridCol>
              </a:tblGrid>
              <a:tr h="560712">
                <a:tc rowSpan="2">
                  <a:txBody>
                    <a:bodyPr/>
                    <a:lstStyle/>
                    <a:p>
                      <a:pPr algn="ctr"/>
                      <a:r>
                        <a:rPr lang="es-CO" sz="1100" b="1" dirty="0">
                          <a:solidFill>
                            <a:schemeClr val="bg1"/>
                          </a:solidFill>
                          <a:effectLst/>
                          <a:latin typeface="Trebuchet MS" charset="0"/>
                          <a:ea typeface="Trebuchet MS" charset="0"/>
                          <a:cs typeface="Trebuchet MS" charset="0"/>
                        </a:rPr>
                        <a:t>Ponderación del Factor</a:t>
                      </a:r>
                      <a:endParaRPr lang="es-CO" sz="1100" b="1" dirty="0">
                        <a:solidFill>
                          <a:schemeClr val="bg1"/>
                        </a:solidFill>
                        <a:latin typeface="Trebuchet MS" charset="0"/>
                        <a:ea typeface="Trebuchet MS" charset="0"/>
                        <a:cs typeface="Trebuchet MS" charset="0"/>
                      </a:endParaRPr>
                    </a:p>
                  </a:txBody>
                  <a:tcPr marL="29249" marR="29249" marT="0" marB="0" anchor="ctr">
                    <a:solidFill>
                      <a:schemeClr val="tx2">
                        <a:lumMod val="75000"/>
                      </a:schemeClr>
                    </a:solidFill>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Característica</a:t>
                      </a:r>
                    </a:p>
                  </a:txBody>
                  <a:tcPr marL="29249" marR="29249" marT="0" marB="0" anchor="ctr">
                    <a:solidFill>
                      <a:schemeClr val="tx2">
                        <a:lumMod val="75000"/>
                      </a:schemeClr>
                    </a:solidFill>
                  </a:tcPr>
                </a:tc>
                <a:tc grid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Ponderado Característica</a:t>
                      </a:r>
                    </a:p>
                  </a:txBody>
                  <a:tcPr marL="29249" marR="29249"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Cumplimiento</a:t>
                      </a:r>
                    </a:p>
                  </a:txBody>
                  <a:tcPr marL="29249" marR="29249" marT="0" marB="0" anchor="ctr">
                    <a:solidFill>
                      <a:schemeClr val="tx2">
                        <a:lumMod val="75000"/>
                      </a:schemeClr>
                    </a:solidFill>
                  </a:tcPr>
                </a:tc>
                <a:tc grid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Calificación por tipo de fuente</a:t>
                      </a:r>
                    </a:p>
                  </a:txBody>
                  <a:tcPr marL="29249" marR="29249" marT="0" marB="0" anchor="ctr">
                    <a:solidFill>
                      <a:schemeClr val="tx2">
                        <a:lumMod val="75000"/>
                      </a:schemeClr>
                    </a:solidFill>
                  </a:tcPr>
                </a:tc>
                <a:tc hMerge="1">
                  <a:txBody>
                    <a:bodyPr/>
                    <a:lstStyle/>
                    <a:p>
                      <a:endParaRPr lang="es-CO"/>
                    </a:p>
                  </a:txBody>
                  <a:tcPr/>
                </a:tc>
                <a:tc rowSpan="2">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Total</a:t>
                      </a:r>
                    </a:p>
                  </a:txBody>
                  <a:tcPr marL="29249" marR="29249" marT="0" marB="0" anchor="ctr">
                    <a:solidFill>
                      <a:schemeClr val="tx2">
                        <a:lumMod val="75000"/>
                      </a:schemeClr>
                    </a:solidFill>
                  </a:tcPr>
                </a:tc>
                <a:extLst>
                  <a:ext uri="{0D108BD9-81ED-4DB2-BD59-A6C34878D82A}">
                    <a16:rowId xmlns:a16="http://schemas.microsoft.com/office/drawing/2014/main" val="2938829420"/>
                  </a:ext>
                </a:extLst>
              </a:tr>
              <a:tr h="411608">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Asignado</a:t>
                      </a:r>
                    </a:p>
                  </a:txBody>
                  <a:tcPr marL="29249" marR="29249"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 Alcanzado</a:t>
                      </a:r>
                    </a:p>
                  </a:txBody>
                  <a:tcPr marL="29249" marR="29249" marT="0" marB="0" anchor="ctr">
                    <a:solidFill>
                      <a:schemeClr val="tx2">
                        <a:lumMod val="75000"/>
                      </a:schemeClr>
                    </a:solidFill>
                  </a:tcPr>
                </a:tc>
                <a:tc vMerge="1">
                  <a:txBody>
                    <a:bodyPr/>
                    <a:lstStyle/>
                    <a:p>
                      <a:endParaRPr lang="es-CO"/>
                    </a:p>
                  </a:txBody>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Documental</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80%</a:t>
                      </a:r>
                    </a:p>
                  </a:txBody>
                  <a:tcPr marL="29249" marR="29249" marT="0" marB="0" anchor="ctr">
                    <a:solidFill>
                      <a:schemeClr val="tx2">
                        <a:lumMod val="75000"/>
                      </a:schemeClr>
                    </a:solidFill>
                  </a:tcPr>
                </a:tc>
                <a:tc>
                  <a:txBody>
                    <a:bodyPr/>
                    <a:lstStyle/>
                    <a:p>
                      <a:pPr algn="ctr">
                        <a:lnSpc>
                          <a:spcPct val="107000"/>
                        </a:lnSpc>
                        <a:spcAft>
                          <a:spcPts val="0"/>
                        </a:spcAft>
                      </a:pPr>
                      <a:r>
                        <a:rPr lang="es-CO" sz="1100" b="1" dirty="0">
                          <a:solidFill>
                            <a:schemeClr val="bg1"/>
                          </a:solidFill>
                          <a:effectLst/>
                          <a:latin typeface="Trebuchet MS" charset="0"/>
                          <a:ea typeface="Trebuchet MS" charset="0"/>
                          <a:cs typeface="Trebuchet MS" charset="0"/>
                        </a:rPr>
                        <a:t>Percepción</a:t>
                      </a:r>
                      <a:br>
                        <a:rPr lang="es-CO" sz="1100" b="1" dirty="0">
                          <a:solidFill>
                            <a:schemeClr val="bg1"/>
                          </a:solidFill>
                          <a:effectLst/>
                          <a:latin typeface="Trebuchet MS" charset="0"/>
                          <a:ea typeface="Trebuchet MS" charset="0"/>
                          <a:cs typeface="Trebuchet MS" charset="0"/>
                        </a:rPr>
                      </a:br>
                      <a:r>
                        <a:rPr lang="es-CO" sz="1100" b="1" dirty="0">
                          <a:solidFill>
                            <a:schemeClr val="bg1"/>
                          </a:solidFill>
                          <a:effectLst/>
                          <a:latin typeface="Trebuchet MS" charset="0"/>
                          <a:ea typeface="Trebuchet MS" charset="0"/>
                          <a:cs typeface="Trebuchet MS" charset="0"/>
                        </a:rPr>
                        <a:t>20%</a:t>
                      </a:r>
                    </a:p>
                  </a:txBody>
                  <a:tcPr marL="29249" marR="29249" marT="0" marB="0" anchor="ctr">
                    <a:solidFill>
                      <a:schemeClr val="tx2">
                        <a:lumMod val="75000"/>
                      </a:schemeClr>
                    </a:solidFill>
                  </a:tcPr>
                </a:tc>
                <a:tc vMerge="1">
                  <a:txBody>
                    <a:bodyPr/>
                    <a:lstStyle/>
                    <a:p>
                      <a:endParaRPr lang="es-CO"/>
                    </a:p>
                  </a:txBody>
                  <a:tcPr/>
                </a:tc>
                <a:extLst>
                  <a:ext uri="{0D108BD9-81ED-4DB2-BD59-A6C34878D82A}">
                    <a16:rowId xmlns:a16="http://schemas.microsoft.com/office/drawing/2014/main" val="3905971532"/>
                  </a:ext>
                </a:extLst>
              </a:tr>
              <a:tr h="925242">
                <a:tc>
                  <a:txBody>
                    <a:bodyPr/>
                    <a:lstStyle/>
                    <a:p>
                      <a:pPr algn="ctr">
                        <a:lnSpc>
                          <a:spcPct val="107000"/>
                        </a:lnSpc>
                        <a:spcAft>
                          <a:spcPts val="0"/>
                        </a:spcAft>
                      </a:pPr>
                      <a:r>
                        <a:rPr lang="es-CO" sz="1400" dirty="0">
                          <a:solidFill>
                            <a:schemeClr val="tx2">
                              <a:lumMod val="50000"/>
                            </a:schemeClr>
                          </a:solidFill>
                          <a:effectLst/>
                        </a:rPr>
                        <a:t>5</a:t>
                      </a:r>
                      <a:endParaRPr lang="es-CO" sz="14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FFC000"/>
                    </a:solidFill>
                  </a:tcPr>
                </a:tc>
                <a:tc>
                  <a:txBody>
                    <a:bodyPr/>
                    <a:lstStyle/>
                    <a:p>
                      <a:pPr>
                        <a:lnSpc>
                          <a:spcPct val="107000"/>
                        </a:lnSpc>
                        <a:spcAft>
                          <a:spcPts val="0"/>
                        </a:spcAft>
                      </a:pPr>
                      <a:r>
                        <a:rPr lang="es-CO" sz="1400" dirty="0">
                          <a:solidFill>
                            <a:schemeClr val="bg1"/>
                          </a:solidFill>
                          <a:effectLst/>
                        </a:rPr>
                        <a:t>Recursos, presupuestos y gestión financiera</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5</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4,5</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90,00</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dirty="0">
                          <a:solidFill>
                            <a:schemeClr val="bg1"/>
                          </a:solidFill>
                          <a:effectLst/>
                        </a:rPr>
                        <a:t>4,7</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tc>
                  <a:txBody>
                    <a:bodyPr/>
                    <a:lstStyle/>
                    <a:p>
                      <a:pPr algn="ctr">
                        <a:lnSpc>
                          <a:spcPct val="107000"/>
                        </a:lnSpc>
                        <a:spcAft>
                          <a:spcPts val="0"/>
                        </a:spcAft>
                      </a:pPr>
                      <a:r>
                        <a:rPr lang="es-CO" sz="1600" dirty="0">
                          <a:solidFill>
                            <a:schemeClr val="bg1"/>
                          </a:solidFill>
                          <a:effectLst/>
                        </a:rPr>
                        <a:t>3,6</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tc>
                  <a:txBody>
                    <a:bodyPr/>
                    <a:lstStyle/>
                    <a:p>
                      <a:pPr algn="ctr">
                        <a:lnSpc>
                          <a:spcPct val="107000"/>
                        </a:lnSpc>
                        <a:spcAft>
                          <a:spcPts val="0"/>
                        </a:spcAft>
                      </a:pPr>
                      <a:r>
                        <a:rPr lang="es-CO" sz="1600" b="1" dirty="0">
                          <a:solidFill>
                            <a:schemeClr val="bg1"/>
                          </a:solidFill>
                          <a:effectLst/>
                        </a:rPr>
                        <a:t>4,5</a:t>
                      </a:r>
                      <a:endParaRPr lang="es-C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extLst>
                  <a:ext uri="{0D108BD9-81ED-4DB2-BD59-A6C34878D82A}">
                    <a16:rowId xmlns:a16="http://schemas.microsoft.com/office/drawing/2014/main" val="2264142050"/>
                  </a:ext>
                </a:extLst>
              </a:tr>
              <a:tr h="1345775">
                <a:tc gridSpan="2">
                  <a:txBody>
                    <a:bodyPr/>
                    <a:lstStyle/>
                    <a:p>
                      <a:pPr algn="ctr">
                        <a:lnSpc>
                          <a:spcPct val="107000"/>
                        </a:lnSpc>
                        <a:spcAft>
                          <a:spcPts val="0"/>
                        </a:spcAft>
                      </a:pPr>
                      <a:r>
                        <a:rPr lang="es-CO" sz="1600" b="1" i="1" dirty="0">
                          <a:solidFill>
                            <a:schemeClr val="tx2">
                              <a:lumMod val="50000"/>
                            </a:schemeClr>
                          </a:solidFill>
                          <a:effectLst/>
                        </a:rPr>
                        <a:t>Grado de cumplimiento y calificación Factor 12</a:t>
                      </a:r>
                      <a:endParaRPr lang="es-CO"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FFC000"/>
                    </a:solidFill>
                  </a:tcPr>
                </a:tc>
                <a:tc hMerge="1">
                  <a:txBody>
                    <a:bodyPr/>
                    <a:lstStyle/>
                    <a:p>
                      <a:endParaRPr lang="es-CO"/>
                    </a:p>
                  </a:txBody>
                  <a:tcPr/>
                </a:tc>
                <a:tc>
                  <a:txBody>
                    <a:bodyPr/>
                    <a:lstStyle/>
                    <a:p>
                      <a:pPr algn="ctr">
                        <a:lnSpc>
                          <a:spcPct val="107000"/>
                        </a:lnSpc>
                        <a:spcAft>
                          <a:spcPts val="0"/>
                        </a:spcAft>
                      </a:pPr>
                      <a:r>
                        <a:rPr lang="es-CO" sz="1600" b="1" dirty="0">
                          <a:solidFill>
                            <a:srgbClr val="FFC000"/>
                          </a:solidFill>
                          <a:effectLst/>
                        </a:rPr>
                        <a:t>5</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b="1" dirty="0">
                          <a:solidFill>
                            <a:srgbClr val="FFC000"/>
                          </a:solidFill>
                          <a:effectLst/>
                        </a:rPr>
                        <a:t>4,5</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a:txBody>
                    <a:bodyPr/>
                    <a:lstStyle/>
                    <a:p>
                      <a:pPr algn="ctr">
                        <a:lnSpc>
                          <a:spcPct val="107000"/>
                        </a:lnSpc>
                        <a:spcAft>
                          <a:spcPts val="0"/>
                        </a:spcAft>
                      </a:pPr>
                      <a:r>
                        <a:rPr lang="es-CO" sz="1600" b="1" dirty="0">
                          <a:solidFill>
                            <a:srgbClr val="FFC000"/>
                          </a:solidFill>
                          <a:effectLst/>
                        </a:rPr>
                        <a:t>90,00%</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noFill/>
                  </a:tcPr>
                </a:tc>
                <a:tc gridSpan="2">
                  <a:txBody>
                    <a:bodyPr/>
                    <a:lstStyle/>
                    <a:p>
                      <a:pPr algn="ctr">
                        <a:lnSpc>
                          <a:spcPct val="107000"/>
                        </a:lnSpc>
                        <a:spcAft>
                          <a:spcPts val="0"/>
                        </a:spcAft>
                      </a:pPr>
                      <a:r>
                        <a:rPr lang="es-CO" sz="1600" b="1" dirty="0">
                          <a:solidFill>
                            <a:srgbClr val="FFC000"/>
                          </a:solidFill>
                          <a:effectLst/>
                        </a:rPr>
                        <a:t>Se cumple plenamente</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tc hMerge="1">
                  <a:txBody>
                    <a:bodyPr/>
                    <a:lstStyle/>
                    <a:p>
                      <a:endParaRPr lang="es-CO"/>
                    </a:p>
                  </a:txBody>
                  <a:tcPr/>
                </a:tc>
                <a:tc>
                  <a:txBody>
                    <a:bodyPr/>
                    <a:lstStyle/>
                    <a:p>
                      <a:pPr algn="ctr">
                        <a:lnSpc>
                          <a:spcPct val="107000"/>
                        </a:lnSpc>
                        <a:spcAft>
                          <a:spcPts val="0"/>
                        </a:spcAft>
                      </a:pPr>
                      <a:r>
                        <a:rPr lang="es-CO" sz="1600" b="1" dirty="0">
                          <a:solidFill>
                            <a:srgbClr val="FFC000"/>
                          </a:solidFill>
                          <a:effectLst/>
                        </a:rPr>
                        <a:t>4,5</a:t>
                      </a:r>
                      <a:endParaRPr lang="es-C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49" marR="29249" marT="0" marB="0" anchor="ctr">
                    <a:solidFill>
                      <a:srgbClr val="0070C0"/>
                    </a:solidFill>
                  </a:tcPr>
                </a:tc>
                <a:extLst>
                  <a:ext uri="{0D108BD9-81ED-4DB2-BD59-A6C34878D82A}">
                    <a16:rowId xmlns:a16="http://schemas.microsoft.com/office/drawing/2014/main" val="2304025634"/>
                  </a:ext>
                </a:extLst>
              </a:tr>
            </a:tbl>
          </a:graphicData>
        </a:graphic>
      </p:graphicFrame>
      <p:sp>
        <p:nvSpPr>
          <p:cNvPr id="6" name="Flecha: hacia abajo 5">
            <a:extLst>
              <a:ext uri="{FF2B5EF4-FFF2-40B4-BE49-F238E27FC236}">
                <a16:creationId xmlns:a16="http://schemas.microsoft.com/office/drawing/2014/main" id="{66F61DD2-579F-4AFA-A7F8-4DE437D4D686}"/>
              </a:ext>
            </a:extLst>
          </p:cNvPr>
          <p:cNvSpPr/>
          <p:nvPr/>
        </p:nvSpPr>
        <p:spPr>
          <a:xfrm rot="10800000">
            <a:off x="5149554" y="4715791"/>
            <a:ext cx="266700" cy="276225"/>
          </a:xfrm>
          <a:prstGeom prst="downArrow">
            <a:avLst/>
          </a:prstGeom>
          <a:solidFill>
            <a:schemeClr val="bg1"/>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3" name="Rectángulo: esquinas redondeadas 12">
            <a:extLst>
              <a:ext uri="{FF2B5EF4-FFF2-40B4-BE49-F238E27FC236}">
                <a16:creationId xmlns:a16="http://schemas.microsoft.com/office/drawing/2014/main" id="{CC3B4237-A0C2-4A88-B008-90F3C92DBCF3}"/>
              </a:ext>
            </a:extLst>
          </p:cNvPr>
          <p:cNvSpPr/>
          <p:nvPr/>
        </p:nvSpPr>
        <p:spPr>
          <a:xfrm>
            <a:off x="5416255" y="4715791"/>
            <a:ext cx="668477" cy="2868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b="1" dirty="0">
                <a:solidFill>
                  <a:schemeClr val="tx1"/>
                </a:solidFill>
              </a:rPr>
              <a:t>6,25%</a:t>
            </a:r>
          </a:p>
        </p:txBody>
      </p:sp>
      <p:sp>
        <p:nvSpPr>
          <p:cNvPr id="7" name="Rectángulo 6">
            <a:extLst>
              <a:ext uri="{FF2B5EF4-FFF2-40B4-BE49-F238E27FC236}">
                <a16:creationId xmlns:a16="http://schemas.microsoft.com/office/drawing/2014/main" id="{0D34AC9A-8B49-4169-8B9D-14CBE8FBBA2E}"/>
              </a:ext>
            </a:extLst>
          </p:cNvPr>
          <p:cNvSpPr/>
          <p:nvPr/>
        </p:nvSpPr>
        <p:spPr>
          <a:xfrm>
            <a:off x="590458" y="684762"/>
            <a:ext cx="7705887" cy="707886"/>
          </a:xfrm>
          <a:prstGeom prst="rect">
            <a:avLst/>
          </a:prstGeom>
        </p:spPr>
        <p:txBody>
          <a:bodyPr wrap="square">
            <a:spAutoFit/>
          </a:bodyPr>
          <a:lstStyle/>
          <a:p>
            <a:r>
              <a:rPr lang="es-CO" sz="1400" i="1" dirty="0">
                <a:solidFill>
                  <a:schemeClr val="bg1"/>
                </a:solidFill>
                <a:latin typeface="Trebuchet MS" charset="0"/>
                <a:ea typeface="Trebuchet MS" charset="0"/>
                <a:cs typeface="Trebuchet MS" charset="0"/>
              </a:rPr>
              <a:t>Factor 12: </a:t>
            </a:r>
            <a:r>
              <a:rPr lang="es-CO" sz="2000" b="1" dirty="0">
                <a:solidFill>
                  <a:schemeClr val="bg1"/>
                </a:solidFill>
              </a:rPr>
              <a:t>Recursos Financieros</a:t>
            </a:r>
          </a:p>
          <a:p>
            <a:endParaRPr lang="es-CO" sz="2000" b="1" dirty="0">
              <a:solidFill>
                <a:schemeClr val="bg1"/>
              </a:solidFill>
            </a:endParaRPr>
          </a:p>
        </p:txBody>
      </p:sp>
    </p:spTree>
    <p:extLst>
      <p:ext uri="{BB962C8B-B14F-4D97-AF65-F5344CB8AC3E}">
        <p14:creationId xmlns:p14="http://schemas.microsoft.com/office/powerpoint/2010/main" val="3707431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643566" y="1351694"/>
            <a:ext cx="8085103" cy="3631763"/>
          </a:xfrm>
          <a:prstGeom prst="rect">
            <a:avLst/>
          </a:prstGeom>
          <a:noFill/>
          <a:ln w="19050">
            <a:noFill/>
          </a:ln>
        </p:spPr>
        <p:txBody>
          <a:bodyPr wrap="square" rtlCol="0">
            <a:spAutoFit/>
          </a:bodyPr>
          <a:lstStyle/>
          <a:p>
            <a:pPr marL="179388" indent="-179388">
              <a:buFontTx/>
              <a:buChar char="-"/>
            </a:pPr>
            <a:r>
              <a:rPr lang="es-CO" sz="1700" b="1" dirty="0">
                <a:solidFill>
                  <a:srgbClr val="FFC000"/>
                </a:solidFill>
              </a:rPr>
              <a:t>Mantener un equilibrio financiero </a:t>
            </a:r>
            <a:r>
              <a:rPr lang="es-CO" sz="1700" dirty="0">
                <a:solidFill>
                  <a:schemeClr val="bg1"/>
                </a:solidFill>
              </a:rPr>
              <a:t>con las transferencias del Estado, que representan el 56,19% del presupuesto y los recursos propios que representaron el 43,81%. Aporte del Estado que, con un crecimiento nominal de 19,5%, y real de 3%, es superior a la inflación; sin embargo, no resulta armónico con el crecimiento, costos y gastos de funcionamiento y operación de la Universidad.</a:t>
            </a:r>
          </a:p>
          <a:p>
            <a:pPr marL="179388" indent="-179388">
              <a:buFontTx/>
              <a:buChar char="-"/>
            </a:pPr>
            <a:endParaRPr lang="es-CO" sz="1200" dirty="0">
              <a:solidFill>
                <a:schemeClr val="bg1"/>
              </a:solidFill>
            </a:endParaRPr>
          </a:p>
          <a:p>
            <a:pPr marL="179388" indent="-179388">
              <a:buFontTx/>
              <a:buChar char="-"/>
            </a:pPr>
            <a:r>
              <a:rPr lang="es-CO" sz="1700" b="1" dirty="0">
                <a:solidFill>
                  <a:srgbClr val="FFC000"/>
                </a:solidFill>
              </a:rPr>
              <a:t>Aumentar el recaudo por otras fuentes de financiación</a:t>
            </a:r>
            <a:r>
              <a:rPr lang="es-CO" sz="1700" dirty="0">
                <a:solidFill>
                  <a:schemeClr val="bg1"/>
                </a:solidFill>
              </a:rPr>
              <a:t>. A partir de 2015, cuenta con el recaudo de la Estampilla UPN 50 años, con destino a la construcción del proyecto Valmaría.</a:t>
            </a:r>
          </a:p>
          <a:p>
            <a:pPr marL="179388" indent="-179388">
              <a:buFontTx/>
              <a:buChar char="-"/>
            </a:pPr>
            <a:endParaRPr lang="es-CO" sz="1200" dirty="0">
              <a:solidFill>
                <a:schemeClr val="bg1"/>
              </a:solidFill>
            </a:endParaRPr>
          </a:p>
          <a:p>
            <a:pPr marL="179388" indent="-179388">
              <a:buFontTx/>
              <a:buChar char="-"/>
            </a:pPr>
            <a:r>
              <a:rPr lang="es-CO" sz="1700" dirty="0">
                <a:solidFill>
                  <a:schemeClr val="bg1"/>
                </a:solidFill>
              </a:rPr>
              <a:t>De un promedio histórico de </a:t>
            </a:r>
            <a:r>
              <a:rPr lang="es-CO" sz="1700" b="1" dirty="0">
                <a:solidFill>
                  <a:srgbClr val="FFC000"/>
                </a:solidFill>
              </a:rPr>
              <a:t>inversión de $2.050 millones, se pasó a $10.625,4 millones </a:t>
            </a:r>
            <a:r>
              <a:rPr lang="es-CO" sz="1700" dirty="0">
                <a:solidFill>
                  <a:schemeClr val="bg1"/>
                </a:solidFill>
              </a:rPr>
              <a:t>por año (investigación, formación docente, bienestar universitario, infraestructura física y tecnológica, dotaciones de laboratorios y otras aulas especializadas, acceso a bases de datos bibliográficas, entre otros).</a:t>
            </a:r>
          </a:p>
        </p:txBody>
      </p:sp>
      <p:sp>
        <p:nvSpPr>
          <p:cNvPr id="2" name="Rectángulo 1">
            <a:extLst>
              <a:ext uri="{FF2B5EF4-FFF2-40B4-BE49-F238E27FC236}">
                <a16:creationId xmlns:a16="http://schemas.microsoft.com/office/drawing/2014/main" id="{82269675-14B6-4F64-B7A3-B83C1768EA11}"/>
              </a:ext>
            </a:extLst>
          </p:cNvPr>
          <p:cNvSpPr/>
          <p:nvPr/>
        </p:nvSpPr>
        <p:spPr>
          <a:xfrm>
            <a:off x="829746" y="702201"/>
            <a:ext cx="2285177" cy="646331"/>
          </a:xfrm>
          <a:prstGeom prst="rect">
            <a:avLst/>
          </a:prstGeom>
        </p:spPr>
        <p:txBody>
          <a:bodyPr wrap="none">
            <a:spAutoFit/>
          </a:bodyPr>
          <a:lstStyle/>
          <a:p>
            <a:r>
              <a:rPr lang="es-CO" b="1" dirty="0">
                <a:solidFill>
                  <a:schemeClr val="bg1"/>
                </a:solidFill>
              </a:rPr>
              <a:t>Logros Factor 12 </a:t>
            </a:r>
          </a:p>
          <a:p>
            <a:r>
              <a:rPr lang="es-CO" b="1" dirty="0">
                <a:solidFill>
                  <a:schemeClr val="bg1"/>
                </a:solidFill>
              </a:rPr>
              <a:t>Recursos Financieros: </a:t>
            </a:r>
            <a:endParaRPr lang="es-CO" dirty="0">
              <a:solidFill>
                <a:schemeClr val="bg1"/>
              </a:solidFill>
            </a:endParaRPr>
          </a:p>
        </p:txBody>
      </p:sp>
    </p:spTree>
    <p:extLst>
      <p:ext uri="{BB962C8B-B14F-4D97-AF65-F5344CB8AC3E}">
        <p14:creationId xmlns:p14="http://schemas.microsoft.com/office/powerpoint/2010/main" val="880668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78453" y="819644"/>
            <a:ext cx="8085103" cy="4154984"/>
          </a:xfrm>
          <a:prstGeom prst="rect">
            <a:avLst/>
          </a:prstGeom>
          <a:noFill/>
          <a:ln w="19050">
            <a:noFill/>
          </a:ln>
        </p:spPr>
        <p:txBody>
          <a:bodyPr wrap="square" rtlCol="0">
            <a:spAutoFit/>
          </a:bodyPr>
          <a:lstStyle/>
          <a:p>
            <a:pPr marL="179388" indent="-179388">
              <a:buFontTx/>
              <a:buChar char="-"/>
            </a:pPr>
            <a:r>
              <a:rPr lang="es-CO" b="1" dirty="0">
                <a:solidFill>
                  <a:srgbClr val="FFC000"/>
                </a:solidFill>
              </a:rPr>
              <a:t>Fortalecer la cultura organizacional en el seguimiento permanente a los ingresos y gastos</a:t>
            </a:r>
            <a:r>
              <a:rPr lang="es-CO" dirty="0">
                <a:solidFill>
                  <a:schemeClr val="bg1"/>
                </a:solidFill>
              </a:rPr>
              <a:t>, y en la programación del funcionamiento e inversión, en coherencia con las obligaciones.</a:t>
            </a:r>
          </a:p>
          <a:p>
            <a:pPr marL="179388" indent="-179388">
              <a:buFontTx/>
              <a:buChar char="-"/>
            </a:pPr>
            <a:endParaRPr lang="es-CO" sz="1600" dirty="0">
              <a:solidFill>
                <a:schemeClr val="bg1"/>
              </a:solidFill>
            </a:endParaRPr>
          </a:p>
          <a:p>
            <a:pPr marL="179388" indent="-179388">
              <a:buFontTx/>
              <a:buChar char="-"/>
            </a:pPr>
            <a:r>
              <a:rPr lang="es-CO" b="1" dirty="0">
                <a:solidFill>
                  <a:srgbClr val="FFC000"/>
                </a:solidFill>
              </a:rPr>
              <a:t>Garantizar mayor transparencia y efectividad en el manejo de las finanzas </a:t>
            </a:r>
            <a:r>
              <a:rPr lang="es-CO" dirty="0">
                <a:solidFill>
                  <a:schemeClr val="bg1"/>
                </a:solidFill>
              </a:rPr>
              <a:t>mediante ajustes normativos y controles; y planes de austeridad y racionalización del gasto.</a:t>
            </a:r>
            <a:br>
              <a:rPr lang="es-CO" sz="1600" dirty="0">
                <a:solidFill>
                  <a:schemeClr val="bg1"/>
                </a:solidFill>
              </a:rPr>
            </a:br>
            <a:endParaRPr lang="es-CO" sz="1600" dirty="0">
              <a:solidFill>
                <a:schemeClr val="bg1"/>
              </a:solidFill>
            </a:endParaRPr>
          </a:p>
          <a:p>
            <a:pPr marL="179388" indent="-179388">
              <a:buFontTx/>
              <a:buChar char="-"/>
            </a:pPr>
            <a:r>
              <a:rPr lang="es-CO" b="1" dirty="0">
                <a:solidFill>
                  <a:srgbClr val="FFC000"/>
                </a:solidFill>
              </a:rPr>
              <a:t>Obtener cierres fiscales y presupuestales positivos desde 2016</a:t>
            </a:r>
            <a:r>
              <a:rPr lang="es-CO" dirty="0">
                <a:solidFill>
                  <a:schemeClr val="bg1"/>
                </a:solidFill>
              </a:rPr>
              <a:t>, en cada una de las fuentes de financiación del presupuesto</a:t>
            </a:r>
            <a:r>
              <a:rPr lang="es-CO" sz="1600" dirty="0">
                <a:solidFill>
                  <a:schemeClr val="bg1"/>
                </a:solidFill>
              </a:rPr>
              <a:t>.</a:t>
            </a:r>
            <a:br>
              <a:rPr lang="es-CO" sz="1600" dirty="0">
                <a:solidFill>
                  <a:schemeClr val="bg1"/>
                </a:solidFill>
              </a:rPr>
            </a:br>
            <a:endParaRPr lang="es-CO" sz="1600" dirty="0">
              <a:solidFill>
                <a:schemeClr val="bg1"/>
              </a:solidFill>
            </a:endParaRPr>
          </a:p>
          <a:p>
            <a:pPr marL="179388" indent="-179388" defTabSz="363538">
              <a:buFontTx/>
              <a:buChar char="-"/>
            </a:pPr>
            <a:r>
              <a:rPr lang="es-CO" b="1" dirty="0">
                <a:solidFill>
                  <a:srgbClr val="FFC000"/>
                </a:solidFill>
              </a:rPr>
              <a:t>Demostrar transparencia en el manejo de los recursos</a:t>
            </a:r>
            <a:r>
              <a:rPr lang="es-CO" dirty="0">
                <a:solidFill>
                  <a:schemeClr val="bg1"/>
                </a:solidFill>
              </a:rPr>
              <a:t>: la dirección presenta periódicamente reportes sobre el manejo de los recursos, y  publica estados financieros sustentados que hacen parte de los informes entregados a los entes de control</a:t>
            </a:r>
            <a:r>
              <a:rPr lang="es-CO" sz="1600" dirty="0">
                <a:solidFill>
                  <a:schemeClr val="bg1"/>
                </a:solidFill>
              </a:rPr>
              <a:t>.</a:t>
            </a:r>
          </a:p>
        </p:txBody>
      </p:sp>
    </p:spTree>
    <p:extLst>
      <p:ext uri="{BB962C8B-B14F-4D97-AF65-F5344CB8AC3E}">
        <p14:creationId xmlns:p14="http://schemas.microsoft.com/office/powerpoint/2010/main" val="1907918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2693" y="1554950"/>
            <a:ext cx="5680045" cy="2554545"/>
          </a:xfrm>
          <a:prstGeom prst="rect">
            <a:avLst/>
          </a:prstGeom>
          <a:noFill/>
        </p:spPr>
        <p:txBody>
          <a:bodyPr wrap="square" rtlCol="0">
            <a:spAutoFit/>
          </a:bodyPr>
          <a:lstStyle/>
          <a:p>
            <a:r>
              <a:rPr lang="es-ES_tradnl" sz="1600" b="1" dirty="0">
                <a:solidFill>
                  <a:schemeClr val="bg1"/>
                </a:solidFill>
                <a:hlinkClick r:id="rId2"/>
              </a:rPr>
              <a:t>Informe de Autoevaluación con fines de renovación de la Acreditación Institucional 2019</a:t>
            </a:r>
            <a:endParaRPr lang="es-ES_tradnl" sz="1600" b="1" dirty="0">
              <a:solidFill>
                <a:schemeClr val="bg1"/>
              </a:solidFill>
            </a:endParaRPr>
          </a:p>
          <a:p>
            <a:endParaRPr lang="es-ES_tradnl" sz="1600" b="1" dirty="0">
              <a:solidFill>
                <a:schemeClr val="bg1"/>
              </a:solidFill>
            </a:endParaRPr>
          </a:p>
          <a:p>
            <a:r>
              <a:rPr lang="es-ES_tradnl" sz="1600" b="1" dirty="0">
                <a:solidFill>
                  <a:schemeClr val="bg1"/>
                </a:solidFill>
                <a:hlinkClick r:id="rId3"/>
              </a:rPr>
              <a:t>Sinopsis de la Institución 2019</a:t>
            </a:r>
            <a:endParaRPr lang="es-ES_tradnl" sz="1600" b="1" dirty="0">
              <a:solidFill>
                <a:schemeClr val="bg1"/>
              </a:solidFill>
            </a:endParaRPr>
          </a:p>
          <a:p>
            <a:endParaRPr lang="es-ES_tradnl" sz="1600" b="1" dirty="0">
              <a:solidFill>
                <a:schemeClr val="bg1"/>
              </a:solidFill>
            </a:endParaRPr>
          </a:p>
          <a:p>
            <a:r>
              <a:rPr lang="es-ES_tradnl" sz="1600" b="1" dirty="0">
                <a:solidFill>
                  <a:schemeClr val="bg1"/>
                </a:solidFill>
                <a:hlinkClick r:id="rId4"/>
              </a:rPr>
              <a:t>Aspectos Metodológicos de la Autoevaluación Institucional 2019</a:t>
            </a:r>
            <a:endParaRPr lang="es-ES_tradnl" sz="1600" b="1" dirty="0">
              <a:solidFill>
                <a:schemeClr val="bg1"/>
              </a:solidFill>
            </a:endParaRPr>
          </a:p>
          <a:p>
            <a:endParaRPr lang="es-ES_tradnl" sz="1600" b="1" dirty="0">
              <a:solidFill>
                <a:schemeClr val="bg1"/>
              </a:solidFill>
            </a:endParaRPr>
          </a:p>
          <a:p>
            <a:r>
              <a:rPr lang="es-ES_tradnl" sz="1600" b="1" dirty="0">
                <a:solidFill>
                  <a:schemeClr val="bg1"/>
                </a:solidFill>
                <a:hlinkClick r:id="rId5" action="ppaction://hlinkfile"/>
              </a:rPr>
              <a:t>Plan de Mejoramiento Institucional</a:t>
            </a:r>
            <a:endParaRPr lang="es-ES_tradnl" sz="1600" b="1" dirty="0">
              <a:solidFill>
                <a:schemeClr val="bg1"/>
              </a:solidFill>
            </a:endParaRPr>
          </a:p>
          <a:p>
            <a:endParaRPr lang="es-ES_tradnl" sz="1600" b="1" dirty="0">
              <a:solidFill>
                <a:schemeClr val="bg1"/>
              </a:solidFill>
            </a:endParaRPr>
          </a:p>
          <a:p>
            <a:r>
              <a:rPr lang="es-ES_tradnl" sz="1600" b="1" dirty="0">
                <a:solidFill>
                  <a:schemeClr val="bg1"/>
                </a:solidFill>
                <a:hlinkClick r:id="rId6"/>
              </a:rPr>
              <a:t>Resolución No. 16715 del Ministerio de Educación Nacional </a:t>
            </a:r>
            <a:endParaRPr lang="es-ES_tradnl" sz="1600" b="1" dirty="0">
              <a:solidFill>
                <a:schemeClr val="bg1"/>
              </a:solidFill>
            </a:endParaRPr>
          </a:p>
        </p:txBody>
      </p:sp>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2277" y="1612149"/>
            <a:ext cx="280416" cy="280416"/>
          </a:xfrm>
          <a:prstGeom prst="rect">
            <a:avLst/>
          </a:prstGeom>
        </p:spPr>
      </p:pic>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2277" y="2331147"/>
            <a:ext cx="280416" cy="280416"/>
          </a:xfrm>
          <a:prstGeom prst="rect">
            <a:avLst/>
          </a:prstGeom>
        </p:spPr>
      </p:pic>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2277" y="2794429"/>
            <a:ext cx="280416" cy="280416"/>
          </a:xfrm>
          <a:prstGeom prst="rect">
            <a:avLst/>
          </a:prstGeom>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2277" y="3311754"/>
            <a:ext cx="280416" cy="280416"/>
          </a:xfrm>
          <a:prstGeom prst="rect">
            <a:avLst/>
          </a:prstGeom>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2277" y="3780304"/>
            <a:ext cx="280416" cy="280416"/>
          </a:xfrm>
          <a:prstGeom prst="rect">
            <a:avLst/>
          </a:prstGeom>
        </p:spPr>
      </p:pic>
      <p:sp>
        <p:nvSpPr>
          <p:cNvPr id="11" name="Rectángulo 10">
            <a:extLst>
              <a:ext uri="{FF2B5EF4-FFF2-40B4-BE49-F238E27FC236}">
                <a16:creationId xmlns:a16="http://schemas.microsoft.com/office/drawing/2014/main" id="{0D34AC9A-8B49-4169-8B9D-14CBE8FBBA2E}"/>
              </a:ext>
            </a:extLst>
          </p:cNvPr>
          <p:cNvSpPr/>
          <p:nvPr/>
        </p:nvSpPr>
        <p:spPr>
          <a:xfrm>
            <a:off x="1884557" y="988901"/>
            <a:ext cx="6311590" cy="369332"/>
          </a:xfrm>
          <a:prstGeom prst="rect">
            <a:avLst/>
          </a:prstGeom>
        </p:spPr>
        <p:txBody>
          <a:bodyPr wrap="square">
            <a:spAutoFit/>
          </a:bodyPr>
          <a:lstStyle/>
          <a:p>
            <a:r>
              <a:rPr lang="es-ES" b="1" i="1" kern="0" dirty="0">
                <a:latin typeface="Trebuchet MS" charset="0"/>
                <a:ea typeface="Trebuchet MS" charset="0"/>
                <a:cs typeface="Trebuchet MS" charset="0"/>
              </a:rPr>
              <a:t>Puede consultar los informes en los siguientes enlaces:</a:t>
            </a:r>
          </a:p>
        </p:txBody>
      </p:sp>
    </p:spTree>
    <p:extLst>
      <p:ext uri="{BB962C8B-B14F-4D97-AF65-F5344CB8AC3E}">
        <p14:creationId xmlns:p14="http://schemas.microsoft.com/office/powerpoint/2010/main" val="34689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BD64369-7BB0-47EC-BB92-846A29FA2BC7}"/>
              </a:ext>
            </a:extLst>
          </p:cNvPr>
          <p:cNvSpPr>
            <a:spLocks noGrp="1"/>
          </p:cNvSpPr>
          <p:nvPr>
            <p:ph idx="4294967295"/>
          </p:nvPr>
        </p:nvSpPr>
        <p:spPr>
          <a:xfrm>
            <a:off x="829609" y="1555845"/>
            <a:ext cx="7313224" cy="3410575"/>
          </a:xfrm>
        </p:spPr>
        <p:txBody>
          <a:bodyPr>
            <a:normAutofit/>
          </a:bodyPr>
          <a:lstStyle/>
          <a:p>
            <a:pPr marL="0" indent="0" algn="just">
              <a:buNone/>
            </a:pPr>
            <a:r>
              <a:rPr lang="es-CO" sz="1800" dirty="0"/>
              <a:t>La autoevaluación se asume como un </a:t>
            </a:r>
            <a:r>
              <a:rPr lang="es-CO" sz="1800" b="1" dirty="0"/>
              <a:t>proceso continuo </a:t>
            </a:r>
            <a:r>
              <a:rPr lang="es-CO" sz="1800" dirty="0"/>
              <a:t>de </a:t>
            </a:r>
            <a:r>
              <a:rPr lang="es-CO" sz="1800" b="1" dirty="0"/>
              <a:t>análisis</a:t>
            </a:r>
            <a:r>
              <a:rPr lang="es-CO" sz="1800" dirty="0"/>
              <a:t>, </a:t>
            </a:r>
            <a:r>
              <a:rPr lang="es-CO" sz="1800" b="1" dirty="0"/>
              <a:t>reflexión</a:t>
            </a:r>
            <a:r>
              <a:rPr lang="es-CO" sz="1800" dirty="0"/>
              <a:t> y </a:t>
            </a:r>
            <a:r>
              <a:rPr lang="es-CO" sz="1800" b="1" dirty="0"/>
              <a:t>valoración</a:t>
            </a:r>
            <a:r>
              <a:rPr lang="es-CO" sz="1800" dirty="0"/>
              <a:t> que procura </a:t>
            </a:r>
            <a:r>
              <a:rPr lang="es-CO" sz="1800" b="1" dirty="0"/>
              <a:t>conocer</a:t>
            </a:r>
            <a:r>
              <a:rPr lang="es-CO" sz="1800" dirty="0"/>
              <a:t>, </a:t>
            </a:r>
            <a:r>
              <a:rPr lang="es-CO" sz="1800" b="1" dirty="0"/>
              <a:t>comprender</a:t>
            </a:r>
            <a:r>
              <a:rPr lang="es-CO" sz="1800" dirty="0"/>
              <a:t> y </a:t>
            </a:r>
            <a:r>
              <a:rPr lang="es-CO" sz="1800" b="1" dirty="0"/>
              <a:t>analizar</a:t>
            </a:r>
            <a:r>
              <a:rPr lang="es-CO" sz="1800" dirty="0"/>
              <a:t> las </a:t>
            </a:r>
            <a:r>
              <a:rPr lang="es-CO" sz="1800" b="1" dirty="0"/>
              <a:t>fortalezas</a:t>
            </a:r>
            <a:r>
              <a:rPr lang="es-CO" sz="1800" dirty="0"/>
              <a:t>, </a:t>
            </a:r>
            <a:r>
              <a:rPr lang="es-CO" sz="1800" b="1" dirty="0"/>
              <a:t>logros</a:t>
            </a:r>
            <a:r>
              <a:rPr lang="es-CO" sz="1800" dirty="0"/>
              <a:t>, </a:t>
            </a:r>
            <a:r>
              <a:rPr lang="es-CO" sz="1800" b="1" dirty="0"/>
              <a:t>aspectos por mejorar</a:t>
            </a:r>
            <a:r>
              <a:rPr lang="es-CO" sz="1800" dirty="0"/>
              <a:t>, </a:t>
            </a:r>
            <a:r>
              <a:rPr lang="es-CO" sz="1800" b="1" dirty="0"/>
              <a:t>dificultades</a:t>
            </a:r>
            <a:r>
              <a:rPr lang="es-CO" sz="1800" dirty="0"/>
              <a:t> y </a:t>
            </a:r>
            <a:r>
              <a:rPr lang="es-CO" sz="1800" b="1" dirty="0"/>
              <a:t>posibilidades</a:t>
            </a:r>
            <a:r>
              <a:rPr lang="es-CO" sz="1800" dirty="0"/>
              <a:t> en relación con los </a:t>
            </a:r>
            <a:r>
              <a:rPr lang="es-CO" sz="1800" b="1" dirty="0"/>
              <a:t>horizontes, propósitos y el devenir histórico</a:t>
            </a:r>
            <a:r>
              <a:rPr lang="es-CO" sz="1800" dirty="0"/>
              <a:t> de la Universidad Pedagógica Nacional. </a:t>
            </a:r>
          </a:p>
          <a:p>
            <a:pPr marL="0" indent="0" algn="just">
              <a:buNone/>
            </a:pPr>
            <a:endParaRPr lang="es-CO" sz="1400" dirty="0"/>
          </a:p>
          <a:p>
            <a:pPr marL="0" indent="0" algn="just">
              <a:buNone/>
            </a:pPr>
            <a:r>
              <a:rPr lang="es-CO" sz="1800" dirty="0"/>
              <a:t>Esta dinámica es </a:t>
            </a:r>
            <a:r>
              <a:rPr lang="es-CO" sz="1800" b="1" dirty="0"/>
              <a:t>una oportunidad para seguir cualificando la labor formativa y los compromisos misionales de la universidad</a:t>
            </a:r>
            <a:r>
              <a:rPr lang="es-CO" sz="1800" dirty="0"/>
              <a:t>, a partir de la valoración de las construcciones generadas, los procesos y resultados de su acción, así como el </a:t>
            </a:r>
            <a:r>
              <a:rPr lang="es-CO" sz="1800" b="1" dirty="0"/>
              <a:t>reconocimiento de los aspectos en los cuales es necesario emprender nuevos procesos de transformación.</a:t>
            </a:r>
          </a:p>
        </p:txBody>
      </p:sp>
      <p:sp>
        <p:nvSpPr>
          <p:cNvPr id="4" name="Título 1"/>
          <p:cNvSpPr txBox="1">
            <a:spLocks/>
          </p:cNvSpPr>
          <p:nvPr/>
        </p:nvSpPr>
        <p:spPr>
          <a:xfrm>
            <a:off x="829609" y="649870"/>
            <a:ext cx="6900231"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AC090"/>
                </a:solidFill>
                <a:latin typeface="+mj-lt"/>
                <a:ea typeface="+mj-ea"/>
                <a:cs typeface="+mj-cs"/>
              </a:defRPr>
            </a:lvl1pPr>
          </a:lstStyle>
          <a:p>
            <a:pPr algn="l"/>
            <a:r>
              <a:rPr lang="es-CO" sz="1800" i="1" dirty="0">
                <a:solidFill>
                  <a:schemeClr val="bg1"/>
                </a:solidFill>
                <a:latin typeface="Trebuchet MS" charset="0"/>
                <a:ea typeface="Trebuchet MS" charset="0"/>
                <a:cs typeface="Trebuchet MS" charset="0"/>
              </a:rPr>
              <a:t>Concepci</a:t>
            </a:r>
            <a:r>
              <a:rPr lang="es-ES" sz="1800" i="1" dirty="0">
                <a:solidFill>
                  <a:schemeClr val="bg1"/>
                </a:solidFill>
                <a:latin typeface="Trebuchet MS" charset="0"/>
                <a:ea typeface="Trebuchet MS" charset="0"/>
                <a:cs typeface="Trebuchet MS" charset="0"/>
              </a:rPr>
              <a:t>ón de la </a:t>
            </a:r>
            <a:br>
              <a:rPr lang="es-CO" sz="2000" b="1" dirty="0">
                <a:solidFill>
                  <a:schemeClr val="bg1"/>
                </a:solidFill>
              </a:rPr>
            </a:br>
            <a:r>
              <a:rPr lang="es-CO" sz="2000" b="1" dirty="0">
                <a:solidFill>
                  <a:schemeClr val="bg1"/>
                </a:solidFill>
              </a:rPr>
              <a:t>Autoevaluaci</a:t>
            </a:r>
            <a:r>
              <a:rPr lang="es-ES" sz="2000" b="1" dirty="0">
                <a:solidFill>
                  <a:schemeClr val="bg1"/>
                </a:solidFill>
              </a:rPr>
              <a:t>ón </a:t>
            </a:r>
            <a:r>
              <a:rPr lang="es-CO" sz="2000" b="1" dirty="0">
                <a:solidFill>
                  <a:schemeClr val="bg1"/>
                </a:solidFill>
              </a:rPr>
              <a:t>Institucional</a:t>
            </a:r>
          </a:p>
        </p:txBody>
      </p:sp>
    </p:spTree>
    <p:extLst>
      <p:ext uri="{BB962C8B-B14F-4D97-AF65-F5344CB8AC3E}">
        <p14:creationId xmlns:p14="http://schemas.microsoft.com/office/powerpoint/2010/main" val="972754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429" y="1583836"/>
            <a:ext cx="4430914" cy="3361383"/>
          </a:xfrm>
          <a:prstGeom prst="rect">
            <a:avLst/>
          </a:prstGeom>
        </p:spPr>
      </p:pic>
      <p:grpSp>
        <p:nvGrpSpPr>
          <p:cNvPr id="5" name="Grupo 4"/>
          <p:cNvGrpSpPr/>
          <p:nvPr/>
        </p:nvGrpSpPr>
        <p:grpSpPr>
          <a:xfrm>
            <a:off x="2193254" y="1525452"/>
            <a:ext cx="5967319" cy="3419767"/>
            <a:chOff x="945152" y="3846090"/>
            <a:chExt cx="6307051" cy="2393009"/>
          </a:xfrm>
        </p:grpSpPr>
        <p:sp>
          <p:nvSpPr>
            <p:cNvPr id="6" name="CuadroTexto 5"/>
            <p:cNvSpPr txBox="1"/>
            <p:nvPr/>
          </p:nvSpPr>
          <p:spPr>
            <a:xfrm>
              <a:off x="1226977" y="4335882"/>
              <a:ext cx="1583668" cy="268866"/>
            </a:xfrm>
            <a:prstGeom prst="rect">
              <a:avLst/>
            </a:prstGeom>
            <a:solidFill>
              <a:schemeClr val="accent2">
                <a:lumMod val="75000"/>
              </a:schemeClr>
            </a:solidFill>
            <a:ln w="19050">
              <a:solidFill>
                <a:schemeClr val="bg1"/>
              </a:solidFill>
            </a:ln>
          </p:spPr>
          <p:txBody>
            <a:bodyPr wrap="square" rtlCol="0">
              <a:spAutoFit/>
            </a:bodyPr>
            <a:lstStyle/>
            <a:p>
              <a:pPr lvl="0" algn="ctr"/>
              <a:r>
                <a:rPr lang="es-CO" sz="2000" b="1" dirty="0">
                  <a:solidFill>
                    <a:schemeClr val="bg1"/>
                  </a:solidFill>
                </a:rPr>
                <a:t>Autonomía</a:t>
              </a:r>
              <a:endParaRPr lang="es-CO" b="1" dirty="0">
                <a:solidFill>
                  <a:schemeClr val="bg1"/>
                </a:solidFill>
              </a:endParaRPr>
            </a:p>
          </p:txBody>
        </p:sp>
        <p:sp>
          <p:nvSpPr>
            <p:cNvPr id="8" name="CuadroTexto 7"/>
            <p:cNvSpPr txBox="1"/>
            <p:nvPr/>
          </p:nvSpPr>
          <p:spPr>
            <a:xfrm>
              <a:off x="5128058" y="4075350"/>
              <a:ext cx="2122096" cy="682506"/>
            </a:xfrm>
            <a:prstGeom prst="rect">
              <a:avLst/>
            </a:prstGeom>
            <a:solidFill>
              <a:schemeClr val="accent2">
                <a:lumMod val="75000"/>
              </a:schemeClr>
            </a:solidFill>
            <a:ln w="19050">
              <a:solidFill>
                <a:schemeClr val="bg1"/>
              </a:solidFill>
            </a:ln>
          </p:spPr>
          <p:txBody>
            <a:bodyPr wrap="square" rtlCol="0">
              <a:spAutoFit/>
            </a:bodyPr>
            <a:lstStyle/>
            <a:p>
              <a:pPr algn="ctr"/>
              <a:r>
                <a:rPr lang="es-CO" sz="2000" b="1" dirty="0">
                  <a:solidFill>
                    <a:schemeClr val="bg1"/>
                  </a:solidFill>
                </a:rPr>
                <a:t>Cultura institucional de la evaluación</a:t>
              </a:r>
            </a:p>
          </p:txBody>
        </p:sp>
        <p:sp>
          <p:nvSpPr>
            <p:cNvPr id="9" name="CuadroTexto 8"/>
            <p:cNvSpPr txBox="1"/>
            <p:nvPr/>
          </p:nvSpPr>
          <p:spPr>
            <a:xfrm>
              <a:off x="3124976" y="3846090"/>
              <a:ext cx="1450687" cy="268866"/>
            </a:xfrm>
            <a:prstGeom prst="rect">
              <a:avLst/>
            </a:prstGeom>
            <a:solidFill>
              <a:schemeClr val="accent2">
                <a:lumMod val="75000"/>
              </a:schemeClr>
            </a:solidFill>
            <a:ln w="19050">
              <a:solidFill>
                <a:schemeClr val="bg1"/>
              </a:solidFill>
            </a:ln>
          </p:spPr>
          <p:txBody>
            <a:bodyPr wrap="square" rtlCol="0">
              <a:spAutoFit/>
            </a:bodyPr>
            <a:lstStyle/>
            <a:p>
              <a:pPr lvl="0" algn="ctr"/>
              <a:r>
                <a:rPr lang="es-CO" sz="2000" b="1" dirty="0">
                  <a:solidFill>
                    <a:schemeClr val="bg1"/>
                  </a:solidFill>
                </a:rPr>
                <a:t>Reflexión</a:t>
              </a:r>
              <a:r>
                <a:rPr lang="es-CO" sz="1400" b="1" dirty="0">
                  <a:solidFill>
                    <a:schemeClr val="bg1"/>
                  </a:solidFill>
                </a:rPr>
                <a:t> </a:t>
              </a:r>
            </a:p>
          </p:txBody>
        </p:sp>
        <p:sp>
          <p:nvSpPr>
            <p:cNvPr id="10" name="CuadroTexto 9"/>
            <p:cNvSpPr txBox="1"/>
            <p:nvPr/>
          </p:nvSpPr>
          <p:spPr>
            <a:xfrm>
              <a:off x="2903200" y="5970233"/>
              <a:ext cx="1831508" cy="268866"/>
            </a:xfrm>
            <a:prstGeom prst="rect">
              <a:avLst/>
            </a:prstGeom>
            <a:solidFill>
              <a:schemeClr val="accent2">
                <a:lumMod val="75000"/>
              </a:schemeClr>
            </a:solidFill>
            <a:ln w="19050">
              <a:solidFill>
                <a:schemeClr val="bg1"/>
              </a:solidFill>
            </a:ln>
          </p:spPr>
          <p:txBody>
            <a:bodyPr wrap="square" rtlCol="0">
              <a:spAutoFit/>
            </a:bodyPr>
            <a:lstStyle/>
            <a:p>
              <a:pPr lvl="0" algn="ctr"/>
              <a:r>
                <a:rPr lang="es-CO" sz="2000" b="1" dirty="0">
                  <a:solidFill>
                    <a:schemeClr val="bg1"/>
                  </a:solidFill>
                </a:rPr>
                <a:t>Participación</a:t>
              </a:r>
              <a:r>
                <a:rPr lang="es-CO" sz="1400" b="1" dirty="0">
                  <a:solidFill>
                    <a:schemeClr val="bg1"/>
                  </a:solidFill>
                </a:rPr>
                <a:t> </a:t>
              </a:r>
            </a:p>
          </p:txBody>
        </p:sp>
        <p:sp>
          <p:nvSpPr>
            <p:cNvPr id="11" name="CuadroTexto 10"/>
            <p:cNvSpPr txBox="1"/>
            <p:nvPr/>
          </p:nvSpPr>
          <p:spPr>
            <a:xfrm>
              <a:off x="5128058" y="5373661"/>
              <a:ext cx="1790941" cy="257460"/>
            </a:xfrm>
            <a:prstGeom prst="rect">
              <a:avLst/>
            </a:prstGeom>
            <a:solidFill>
              <a:schemeClr val="accent2">
                <a:lumMod val="75000"/>
              </a:schemeClr>
            </a:solidFill>
            <a:ln w="19050">
              <a:solidFill>
                <a:schemeClr val="bg1"/>
              </a:solidFill>
            </a:ln>
          </p:spPr>
          <p:txBody>
            <a:bodyPr wrap="square" rtlCol="0">
              <a:spAutoFit/>
            </a:bodyPr>
            <a:lstStyle/>
            <a:p>
              <a:pPr lvl="0" algn="ctr"/>
              <a:r>
                <a:rPr lang="es-CO" sz="2000" b="1" dirty="0">
                  <a:solidFill>
                    <a:schemeClr val="bg1"/>
                  </a:solidFill>
                </a:rPr>
                <a:t>Transparencia</a:t>
              </a:r>
              <a:endParaRPr lang="es-CO" sz="1400" b="1" dirty="0">
                <a:solidFill>
                  <a:schemeClr val="bg1"/>
                </a:solidFill>
              </a:endParaRPr>
            </a:p>
          </p:txBody>
        </p:sp>
        <p:sp>
          <p:nvSpPr>
            <p:cNvPr id="12" name="Rectángulo 11"/>
            <p:cNvSpPr/>
            <p:nvPr/>
          </p:nvSpPr>
          <p:spPr>
            <a:xfrm>
              <a:off x="945152" y="5115216"/>
              <a:ext cx="1865494" cy="475686"/>
            </a:xfrm>
            <a:prstGeom prst="rect">
              <a:avLst/>
            </a:prstGeom>
            <a:solidFill>
              <a:schemeClr val="accent2">
                <a:lumMod val="75000"/>
              </a:schemeClr>
            </a:solidFill>
            <a:ln w="19050">
              <a:solidFill>
                <a:schemeClr val="bg1"/>
              </a:solidFill>
            </a:ln>
          </p:spPr>
          <p:txBody>
            <a:bodyPr wrap="square">
              <a:spAutoFit/>
            </a:bodyPr>
            <a:lstStyle/>
            <a:p>
              <a:pPr algn="ctr"/>
              <a:r>
                <a:rPr lang="es-CO" sz="2000" b="1" dirty="0">
                  <a:solidFill>
                    <a:schemeClr val="bg1"/>
                  </a:solidFill>
                </a:rPr>
                <a:t>Mejora Continua </a:t>
              </a:r>
            </a:p>
          </p:txBody>
        </p:sp>
        <p:sp>
          <p:nvSpPr>
            <p:cNvPr id="15" name="Flecha curvada hacia abajo 14"/>
            <p:cNvSpPr/>
            <p:nvPr/>
          </p:nvSpPr>
          <p:spPr>
            <a:xfrm rot="8775745">
              <a:off x="6170236" y="5577172"/>
              <a:ext cx="1081967" cy="247814"/>
            </a:xfrm>
            <a:prstGeom prst="curvedDownArrow">
              <a:avLst>
                <a:gd name="adj1" fmla="val 25000"/>
                <a:gd name="adj2" fmla="val 50000"/>
                <a:gd name="adj3" fmla="val 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CO" sz="1100" b="1" dirty="0">
                <a:solidFill>
                  <a:schemeClr val="tx1"/>
                </a:solidFill>
              </a:endParaRPr>
            </a:p>
          </p:txBody>
        </p:sp>
        <p:sp>
          <p:nvSpPr>
            <p:cNvPr id="18" name="Flecha curvada hacia abajo 17"/>
            <p:cNvSpPr/>
            <p:nvPr/>
          </p:nvSpPr>
          <p:spPr>
            <a:xfrm rot="18182134">
              <a:off x="730282" y="4483916"/>
              <a:ext cx="748301" cy="222907"/>
            </a:xfrm>
            <a:prstGeom prst="curved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CO" sz="1100" b="1" dirty="0">
                <a:solidFill>
                  <a:schemeClr val="tx1"/>
                </a:solidFill>
              </a:endParaRPr>
            </a:p>
          </p:txBody>
        </p:sp>
      </p:grpSp>
      <p:sp>
        <p:nvSpPr>
          <p:cNvPr id="7" name="CuadroTexto 6"/>
          <p:cNvSpPr txBox="1"/>
          <p:nvPr/>
        </p:nvSpPr>
        <p:spPr>
          <a:xfrm>
            <a:off x="1908893" y="2783247"/>
            <a:ext cx="184731" cy="369332"/>
          </a:xfrm>
          <a:prstGeom prst="rect">
            <a:avLst/>
          </a:prstGeom>
          <a:noFill/>
        </p:spPr>
        <p:txBody>
          <a:bodyPr wrap="none" rtlCol="0">
            <a:spAutoFit/>
          </a:bodyPr>
          <a:lstStyle/>
          <a:p>
            <a:endParaRPr lang="es-ES_tradnl" dirty="0"/>
          </a:p>
        </p:txBody>
      </p:sp>
      <p:sp>
        <p:nvSpPr>
          <p:cNvPr id="22" name="CuadroTexto 21"/>
          <p:cNvSpPr txBox="1"/>
          <p:nvPr/>
        </p:nvSpPr>
        <p:spPr>
          <a:xfrm>
            <a:off x="2895600" y="4479235"/>
            <a:ext cx="184731" cy="369332"/>
          </a:xfrm>
          <a:prstGeom prst="rect">
            <a:avLst/>
          </a:prstGeom>
          <a:noFill/>
        </p:spPr>
        <p:txBody>
          <a:bodyPr wrap="none" rtlCol="0">
            <a:spAutoFit/>
          </a:bodyPr>
          <a:lstStyle/>
          <a:p>
            <a:endParaRPr lang="es-ES_tradnl" dirty="0"/>
          </a:p>
        </p:txBody>
      </p:sp>
      <p:sp>
        <p:nvSpPr>
          <p:cNvPr id="40" name="Título 1"/>
          <p:cNvSpPr txBox="1">
            <a:spLocks/>
          </p:cNvSpPr>
          <p:nvPr/>
        </p:nvSpPr>
        <p:spPr>
          <a:xfrm>
            <a:off x="829609" y="649870"/>
            <a:ext cx="6900231"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AC090"/>
                </a:solidFill>
                <a:latin typeface="+mj-lt"/>
                <a:ea typeface="+mj-ea"/>
                <a:cs typeface="+mj-cs"/>
              </a:defRPr>
            </a:lvl1pPr>
          </a:lstStyle>
          <a:p>
            <a:pPr algn="l"/>
            <a:r>
              <a:rPr lang="es-CO" sz="1800" i="1" dirty="0">
                <a:solidFill>
                  <a:schemeClr val="bg1"/>
                </a:solidFill>
                <a:latin typeface="Trebuchet MS" charset="0"/>
                <a:ea typeface="Trebuchet MS" charset="0"/>
                <a:cs typeface="Trebuchet MS" charset="0"/>
              </a:rPr>
              <a:t>Principios de la</a:t>
            </a:r>
            <a:br>
              <a:rPr lang="es-CO" sz="2000" b="1" dirty="0">
                <a:solidFill>
                  <a:schemeClr val="bg1"/>
                </a:solidFill>
              </a:rPr>
            </a:br>
            <a:r>
              <a:rPr lang="es-CO" sz="2000" b="1" dirty="0">
                <a:solidFill>
                  <a:schemeClr val="bg1"/>
                </a:solidFill>
              </a:rPr>
              <a:t>Autoevaluaci</a:t>
            </a:r>
            <a:r>
              <a:rPr lang="es-ES" sz="2000" b="1" dirty="0">
                <a:solidFill>
                  <a:schemeClr val="bg1"/>
                </a:solidFill>
              </a:rPr>
              <a:t>ón </a:t>
            </a:r>
            <a:r>
              <a:rPr lang="es-CO" sz="2000" b="1" dirty="0">
                <a:solidFill>
                  <a:schemeClr val="bg1"/>
                </a:solidFill>
              </a:rPr>
              <a:t>Institucional</a:t>
            </a:r>
          </a:p>
        </p:txBody>
      </p:sp>
    </p:spTree>
    <p:extLst>
      <p:ext uri="{BB962C8B-B14F-4D97-AF65-F5344CB8AC3E}">
        <p14:creationId xmlns:p14="http://schemas.microsoft.com/office/powerpoint/2010/main" val="1625140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214" y="654991"/>
            <a:ext cx="5405471" cy="4140629"/>
          </a:xfrm>
          <a:prstGeom prst="rect">
            <a:avLst/>
          </a:prstGeom>
        </p:spPr>
      </p:pic>
      <p:graphicFrame>
        <p:nvGraphicFramePr>
          <p:cNvPr id="4" name="Marcador de contenido 3">
            <a:extLst>
              <a:ext uri="{FF2B5EF4-FFF2-40B4-BE49-F238E27FC236}">
                <a16:creationId xmlns:a16="http://schemas.microsoft.com/office/drawing/2014/main" id="{E13D238F-82CA-409E-8902-2B1B17B58626}"/>
              </a:ext>
            </a:extLst>
          </p:cNvPr>
          <p:cNvGraphicFramePr>
            <a:graphicFrameLocks noGrp="1"/>
          </p:cNvGraphicFramePr>
          <p:nvPr>
            <p:ph idx="4294967295"/>
            <p:extLst>
              <p:ext uri="{D42A27DB-BD31-4B8C-83A1-F6EECF244321}">
                <p14:modId xmlns:p14="http://schemas.microsoft.com/office/powerpoint/2010/main" val="41211651"/>
              </p:ext>
            </p:extLst>
          </p:nvPr>
        </p:nvGraphicFramePr>
        <p:xfrm>
          <a:off x="932060" y="1231641"/>
          <a:ext cx="7798684" cy="3701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a16="http://schemas.microsoft.com/office/drawing/2014/main" id="{A361E35C-4291-4A1B-B369-268EE2D249B9}"/>
              </a:ext>
            </a:extLst>
          </p:cNvPr>
          <p:cNvSpPr/>
          <p:nvPr/>
        </p:nvSpPr>
        <p:spPr>
          <a:xfrm>
            <a:off x="2031010" y="743261"/>
            <a:ext cx="5712875" cy="400110"/>
          </a:xfrm>
          <a:prstGeom prst="rect">
            <a:avLst/>
          </a:prstGeom>
        </p:spPr>
        <p:txBody>
          <a:bodyPr wrap="square">
            <a:spAutoFit/>
          </a:bodyPr>
          <a:lstStyle/>
          <a:p>
            <a:pPr algn="ctr"/>
            <a:r>
              <a:rPr lang="es-ES" sz="2000" b="1" dirty="0">
                <a:solidFill>
                  <a:schemeClr val="bg1"/>
                </a:solidFill>
                <a:latin typeface="+mj-lt"/>
                <a:ea typeface="Calibri" panose="020F0502020204030204" pitchFamily="34" charset="0"/>
              </a:rPr>
              <a:t>Etapas del proceso de autoevaluación institucional</a:t>
            </a:r>
            <a:endParaRPr lang="es-CO" sz="2000" b="1" dirty="0">
              <a:solidFill>
                <a:schemeClr val="bg1"/>
              </a:solidFill>
              <a:latin typeface="+mj-lt"/>
            </a:endParaRPr>
          </a:p>
        </p:txBody>
      </p:sp>
    </p:spTree>
    <p:extLst>
      <p:ext uri="{BB962C8B-B14F-4D97-AF65-F5344CB8AC3E}">
        <p14:creationId xmlns:p14="http://schemas.microsoft.com/office/powerpoint/2010/main" val="3215639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B23DF7A-7CDD-482D-84A1-62B55305BB55}"/>
                                            </p:graphicEl>
                                          </p:spTgt>
                                        </p:tgtEl>
                                        <p:attrNameLst>
                                          <p:attrName>style.visibility</p:attrName>
                                        </p:attrNameLst>
                                      </p:cBhvr>
                                      <p:to>
                                        <p:strVal val="visible"/>
                                      </p:to>
                                    </p:set>
                                    <p:animEffect transition="in" filter="fade">
                                      <p:cBhvr>
                                        <p:cTn id="7" dur="500"/>
                                        <p:tgtEl>
                                          <p:spTgt spid="4">
                                            <p:graphicEl>
                                              <a:dgm id="{3B23DF7A-7CDD-482D-84A1-62B55305BB5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F6561D4D-2F39-4F89-A5B0-9C9979A7A3D9}"/>
                                            </p:graphicEl>
                                          </p:spTgt>
                                        </p:tgtEl>
                                        <p:attrNameLst>
                                          <p:attrName>style.visibility</p:attrName>
                                        </p:attrNameLst>
                                      </p:cBhvr>
                                      <p:to>
                                        <p:strVal val="visible"/>
                                      </p:to>
                                    </p:set>
                                    <p:animEffect transition="in" filter="fade">
                                      <p:cBhvr>
                                        <p:cTn id="12" dur="500"/>
                                        <p:tgtEl>
                                          <p:spTgt spid="4">
                                            <p:graphicEl>
                                              <a:dgm id="{F6561D4D-2F39-4F89-A5B0-9C9979A7A3D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4972C9AB-024E-4F30-8265-F0E28032C3DA}"/>
                                            </p:graphicEl>
                                          </p:spTgt>
                                        </p:tgtEl>
                                        <p:attrNameLst>
                                          <p:attrName>style.visibility</p:attrName>
                                        </p:attrNameLst>
                                      </p:cBhvr>
                                      <p:to>
                                        <p:strVal val="visible"/>
                                      </p:to>
                                    </p:set>
                                    <p:animEffect transition="in" filter="fade">
                                      <p:cBhvr>
                                        <p:cTn id="15" dur="500"/>
                                        <p:tgtEl>
                                          <p:spTgt spid="4">
                                            <p:graphicEl>
                                              <a:dgm id="{4972C9AB-024E-4F30-8265-F0E28032C3D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DF36A314-3018-43DA-93C5-0F3A2B6909FB}"/>
                                            </p:graphicEl>
                                          </p:spTgt>
                                        </p:tgtEl>
                                        <p:attrNameLst>
                                          <p:attrName>style.visibility</p:attrName>
                                        </p:attrNameLst>
                                      </p:cBhvr>
                                      <p:to>
                                        <p:strVal val="visible"/>
                                      </p:to>
                                    </p:set>
                                    <p:animEffect transition="in" filter="fade">
                                      <p:cBhvr>
                                        <p:cTn id="20" dur="500"/>
                                        <p:tgtEl>
                                          <p:spTgt spid="4">
                                            <p:graphicEl>
                                              <a:dgm id="{DF36A314-3018-43DA-93C5-0F3A2B6909F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D0911783-C03E-4EFA-A739-DCC0025B79F2}"/>
                                            </p:graphicEl>
                                          </p:spTgt>
                                        </p:tgtEl>
                                        <p:attrNameLst>
                                          <p:attrName>style.visibility</p:attrName>
                                        </p:attrNameLst>
                                      </p:cBhvr>
                                      <p:to>
                                        <p:strVal val="visible"/>
                                      </p:to>
                                    </p:set>
                                    <p:animEffect transition="in" filter="fade">
                                      <p:cBhvr>
                                        <p:cTn id="25" dur="500"/>
                                        <p:tgtEl>
                                          <p:spTgt spid="4">
                                            <p:graphicEl>
                                              <a:dgm id="{D0911783-C03E-4EFA-A739-DCC0025B79F2}"/>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graphicEl>
                                              <a:dgm id="{AF381F33-B219-4586-99A4-36CF716F277E}"/>
                                            </p:graphicEl>
                                          </p:spTgt>
                                        </p:tgtEl>
                                        <p:attrNameLst>
                                          <p:attrName>style.visibility</p:attrName>
                                        </p:attrNameLst>
                                      </p:cBhvr>
                                      <p:to>
                                        <p:strVal val="visible"/>
                                      </p:to>
                                    </p:set>
                                    <p:animEffect transition="in" filter="fade">
                                      <p:cBhvr>
                                        <p:cTn id="30" dur="500"/>
                                        <p:tgtEl>
                                          <p:spTgt spid="4">
                                            <p:graphicEl>
                                              <a:dgm id="{AF381F33-B219-4586-99A4-36CF716F27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721050478"/>
              </p:ext>
            </p:extLst>
          </p:nvPr>
        </p:nvGraphicFramePr>
        <p:xfrm>
          <a:off x="1007706" y="1309857"/>
          <a:ext cx="7781731" cy="3482660"/>
        </p:xfrm>
        <a:graphic>
          <a:graphicData uri="http://schemas.openxmlformats.org/drawingml/2006/table">
            <a:tbl>
              <a:tblPr firstRow="1" firstCol="1" bandRow="1">
                <a:tableStyleId>{5C22544A-7EE6-4342-B048-85BDC9FD1C3A}</a:tableStyleId>
              </a:tblPr>
              <a:tblGrid>
                <a:gridCol w="5252605">
                  <a:extLst>
                    <a:ext uri="{9D8B030D-6E8A-4147-A177-3AD203B41FA5}">
                      <a16:colId xmlns:a16="http://schemas.microsoft.com/office/drawing/2014/main" val="20000"/>
                    </a:ext>
                  </a:extLst>
                </a:gridCol>
                <a:gridCol w="2529126">
                  <a:extLst>
                    <a:ext uri="{9D8B030D-6E8A-4147-A177-3AD203B41FA5}">
                      <a16:colId xmlns:a16="http://schemas.microsoft.com/office/drawing/2014/main" val="20001"/>
                    </a:ext>
                  </a:extLst>
                </a:gridCol>
              </a:tblGrid>
              <a:tr h="387914">
                <a:tc>
                  <a:txBody>
                    <a:bodyPr/>
                    <a:lstStyle/>
                    <a:p>
                      <a:pPr marL="457200" algn="ctr">
                        <a:lnSpc>
                          <a:spcPct val="115000"/>
                        </a:lnSpc>
                        <a:spcAft>
                          <a:spcPts val="0"/>
                        </a:spcAft>
                      </a:pPr>
                      <a:r>
                        <a:rPr lang="es-CO" sz="1600" dirty="0">
                          <a:solidFill>
                            <a:schemeClr val="tx2">
                              <a:lumMod val="50000"/>
                            </a:schemeClr>
                          </a:solidFill>
                          <a:effectLst/>
                        </a:rPr>
                        <a:t>Etapas generales</a:t>
                      </a:r>
                      <a:endParaRPr lang="es-CO"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ctr">
                        <a:lnSpc>
                          <a:spcPct val="115000"/>
                        </a:lnSpc>
                        <a:spcAft>
                          <a:spcPts val="0"/>
                        </a:spcAft>
                      </a:pPr>
                      <a:r>
                        <a:rPr lang="es-CO" sz="1600" dirty="0">
                          <a:solidFill>
                            <a:schemeClr val="tx2">
                              <a:lumMod val="50000"/>
                            </a:schemeClr>
                          </a:solidFill>
                          <a:effectLst/>
                        </a:rPr>
                        <a:t>Período</a:t>
                      </a:r>
                      <a:endParaRPr lang="es-CO"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0000"/>
                  </a:ext>
                </a:extLst>
              </a:tr>
              <a:tr h="556802">
                <a:tc>
                  <a:txBody>
                    <a:bodyPr/>
                    <a:lstStyle/>
                    <a:p>
                      <a:pPr marL="177800" lvl="0" indent="-177800">
                        <a:lnSpc>
                          <a:spcPct val="115000"/>
                        </a:lnSpc>
                        <a:spcAft>
                          <a:spcPts val="0"/>
                        </a:spcAft>
                        <a:buFont typeface="+mj-lt"/>
                        <a:buNone/>
                      </a:pPr>
                      <a:r>
                        <a:rPr lang="es-CO" sz="1400" b="1" kern="1200" dirty="0">
                          <a:solidFill>
                            <a:schemeClr val="lt1"/>
                          </a:solidFill>
                          <a:effectLst/>
                          <a:latin typeface="+mn-lt"/>
                          <a:ea typeface="+mn-ea"/>
                          <a:cs typeface="+mn-cs"/>
                        </a:rPr>
                        <a:t>1. Autoevaluación Institucional y formulación de Plan de mejoramiento 2020-2024</a:t>
                      </a:r>
                    </a:p>
                  </a:txBody>
                  <a:tcPr marL="68580" marR="68580" marT="0" marB="0" anchor="ctr">
                    <a:noFill/>
                  </a:tcPr>
                </a:tc>
                <a:tc>
                  <a:txBody>
                    <a:bodyPr/>
                    <a:lstStyle/>
                    <a:p>
                      <a:pPr algn="ctr">
                        <a:lnSpc>
                          <a:spcPct val="115000"/>
                        </a:lnSpc>
                        <a:spcAft>
                          <a:spcPts val="0"/>
                        </a:spcAft>
                      </a:pPr>
                      <a:r>
                        <a:rPr lang="es-CO"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Febrero 2018 - Junio</a:t>
                      </a:r>
                      <a:r>
                        <a:rPr lang="es-CO" sz="1400" baseline="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2019</a:t>
                      </a:r>
                      <a:endParaRPr lang="es-CO"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2"/>
                  </a:ext>
                </a:extLst>
              </a:tr>
              <a:tr h="556802">
                <a:tc>
                  <a:txBody>
                    <a:bodyPr/>
                    <a:lstStyle/>
                    <a:p>
                      <a:pPr marL="177800" lvl="0" indent="-177800">
                        <a:lnSpc>
                          <a:spcPct val="115000"/>
                        </a:lnSpc>
                        <a:spcAft>
                          <a:spcPts val="0"/>
                        </a:spcAft>
                        <a:buFont typeface="+mj-lt"/>
                        <a:buNone/>
                      </a:pPr>
                      <a:r>
                        <a:rPr lang="es-CO" sz="1400" b="1" kern="1200" dirty="0">
                          <a:solidFill>
                            <a:schemeClr val="lt1"/>
                          </a:solidFill>
                          <a:effectLst/>
                          <a:latin typeface="+mn-lt"/>
                          <a:ea typeface="+mn-ea"/>
                          <a:cs typeface="+mn-cs"/>
                        </a:rPr>
                        <a:t>2. Revisión, consolidación y validación de informes de la autoevaluación (ventana 2014-2018)</a:t>
                      </a:r>
                    </a:p>
                  </a:txBody>
                  <a:tcPr marL="68580" marR="68580" marT="0" marB="0" anchor="ctr">
                    <a:noFill/>
                  </a:tcPr>
                </a:tc>
                <a:tc>
                  <a:txBody>
                    <a:bodyPr/>
                    <a:lstStyle/>
                    <a:p>
                      <a:pPr algn="ctr">
                        <a:lnSpc>
                          <a:spcPct val="115000"/>
                        </a:lnSpc>
                        <a:spcAft>
                          <a:spcPts val="0"/>
                        </a:spcAft>
                      </a:pPr>
                      <a:r>
                        <a:rPr lang="es-CO"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Junio</a:t>
                      </a:r>
                      <a:r>
                        <a:rPr lang="es-CO" sz="1400" baseline="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 Septiembre de 2019</a:t>
                      </a:r>
                      <a:endParaRPr lang="es-CO"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3"/>
                  </a:ext>
                </a:extLst>
              </a:tr>
              <a:tr h="389025">
                <a:tc>
                  <a:txBody>
                    <a:bodyPr/>
                    <a:lstStyle/>
                    <a:p>
                      <a:r>
                        <a:rPr lang="es-CO" sz="1400" b="1" kern="1200" dirty="0">
                          <a:solidFill>
                            <a:schemeClr val="lt1"/>
                          </a:solidFill>
                          <a:effectLst/>
                          <a:latin typeface="+mn-lt"/>
                          <a:ea typeface="+mn-ea"/>
                          <a:cs typeface="+mn-cs"/>
                        </a:rPr>
                        <a:t>3. Entrega y presentación de informes a la coordinación del CNA</a:t>
                      </a:r>
                    </a:p>
                  </a:txBody>
                  <a:tcPr marL="68580" marR="68580" marT="0" marB="0" anchor="ctr">
                    <a:noFill/>
                  </a:tcPr>
                </a:tc>
                <a:tc>
                  <a:txBody>
                    <a:bodyPr/>
                    <a:lstStyle/>
                    <a:p>
                      <a:pPr algn="ctr"/>
                      <a:r>
                        <a:rPr lang="es-CO" sz="1400" dirty="0">
                          <a:solidFill>
                            <a:srgbClr val="92D050"/>
                          </a:solidFill>
                        </a:rPr>
                        <a:t>Octubre</a:t>
                      </a:r>
                      <a:r>
                        <a:rPr lang="es-CO" sz="1400" baseline="0" dirty="0">
                          <a:solidFill>
                            <a:srgbClr val="92D050"/>
                          </a:solidFill>
                        </a:rPr>
                        <a:t> 2019</a:t>
                      </a:r>
                      <a:endParaRPr lang="es-CO" sz="1400" dirty="0">
                        <a:solidFill>
                          <a:srgbClr val="92D050"/>
                        </a:solidFill>
                      </a:endParaRPr>
                    </a:p>
                  </a:txBody>
                  <a:tcPr marL="68580" marR="68580" marT="0" marB="0" anchor="ctr">
                    <a:noFill/>
                  </a:tcPr>
                </a:tc>
                <a:extLst>
                  <a:ext uri="{0D108BD9-81ED-4DB2-BD59-A6C34878D82A}">
                    <a16:rowId xmlns:a16="http://schemas.microsoft.com/office/drawing/2014/main" val="10004"/>
                  </a:ext>
                </a:extLst>
              </a:tr>
              <a:tr h="401444">
                <a:tc>
                  <a:txBody>
                    <a:bodyPr/>
                    <a:lstStyle/>
                    <a:p>
                      <a:r>
                        <a:rPr lang="es-CO" sz="1400" b="1" kern="1200" dirty="0">
                          <a:solidFill>
                            <a:schemeClr val="lt1"/>
                          </a:solidFill>
                          <a:effectLst/>
                          <a:latin typeface="+mn-lt"/>
                          <a:ea typeface="+mn-ea"/>
                          <a:cs typeface="+mn-cs"/>
                        </a:rPr>
                        <a:t>4. Socialización construcciones de la autoevaluación</a:t>
                      </a:r>
                    </a:p>
                  </a:txBody>
                  <a:tcPr marL="68580" marR="68580" marT="0" marB="0" anchor="ctr">
                    <a:noFill/>
                  </a:tcPr>
                </a:tc>
                <a:tc>
                  <a:txBody>
                    <a:bodyPr/>
                    <a:lstStyle/>
                    <a:p>
                      <a:pPr algn="ctr"/>
                      <a:r>
                        <a:rPr lang="es-CO" sz="1400" dirty="0">
                          <a:solidFill>
                            <a:srgbClr val="92D050"/>
                          </a:solidFill>
                        </a:rPr>
                        <a:t>Diciembre 2018 – Sep.</a:t>
                      </a:r>
                      <a:r>
                        <a:rPr lang="es-CO" sz="1400" baseline="0" dirty="0">
                          <a:solidFill>
                            <a:srgbClr val="92D050"/>
                          </a:solidFill>
                        </a:rPr>
                        <a:t> 2020</a:t>
                      </a:r>
                      <a:endParaRPr lang="es-CO" sz="1400" dirty="0">
                        <a:solidFill>
                          <a:srgbClr val="92D050"/>
                        </a:solidFill>
                        <a:highlight>
                          <a:srgbClr val="00FFFF"/>
                        </a:highlight>
                      </a:endParaRPr>
                    </a:p>
                  </a:txBody>
                  <a:tcPr marL="68580" marR="68580" marT="0" marB="0" anchor="ctr">
                    <a:noFill/>
                  </a:tcPr>
                </a:tc>
                <a:extLst>
                  <a:ext uri="{0D108BD9-81ED-4DB2-BD59-A6C34878D82A}">
                    <a16:rowId xmlns:a16="http://schemas.microsoft.com/office/drawing/2014/main" val="10005"/>
                  </a:ext>
                </a:extLst>
              </a:tr>
              <a:tr h="412595">
                <a:tc>
                  <a:txBody>
                    <a:bodyPr/>
                    <a:lstStyle/>
                    <a:p>
                      <a:pPr marL="0" lvl="0" indent="0">
                        <a:lnSpc>
                          <a:spcPct val="115000"/>
                        </a:lnSpc>
                        <a:spcAft>
                          <a:spcPts val="0"/>
                        </a:spcAft>
                        <a:buFont typeface="+mj-lt"/>
                        <a:buNone/>
                      </a:pPr>
                      <a:r>
                        <a:rPr lang="es-CO" sz="1400" dirty="0">
                          <a:effectLst/>
                        </a:rPr>
                        <a:t>5. Evaluación externa (pares académicos)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es-CO" sz="1400" dirty="0">
                          <a:solidFill>
                            <a:srgbClr val="92D050"/>
                          </a:solidFill>
                          <a:effectLst/>
                          <a:latin typeface="+mn-lt"/>
                          <a:ea typeface="+mn-ea"/>
                          <a:cs typeface="+mn-cs"/>
                        </a:rPr>
                        <a:t>Octubre 14, 15 y 16 de 2020</a:t>
                      </a:r>
                      <a:endParaRPr lang="es-CO"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6"/>
                  </a:ext>
                </a:extLst>
              </a:tr>
              <a:tr h="457200">
                <a:tc>
                  <a:txBody>
                    <a:bodyPr/>
                    <a:lstStyle/>
                    <a:p>
                      <a:pPr marL="0" lvl="0" indent="0">
                        <a:lnSpc>
                          <a:spcPct val="115000"/>
                        </a:lnSpc>
                        <a:spcAft>
                          <a:spcPts val="0"/>
                        </a:spcAft>
                        <a:buFont typeface="+mj-lt"/>
                        <a:buNone/>
                      </a:pPr>
                      <a:r>
                        <a:rPr lang="es-CO" sz="1400" dirty="0">
                          <a:effectLst/>
                        </a:rPr>
                        <a:t>6.</a:t>
                      </a:r>
                      <a:r>
                        <a:rPr lang="es-CO" sz="1400" baseline="0" dirty="0">
                          <a:effectLst/>
                        </a:rPr>
                        <a:t> </a:t>
                      </a:r>
                      <a:r>
                        <a:rPr lang="es-CO" sz="1400" dirty="0">
                          <a:effectLst/>
                        </a:rPr>
                        <a:t>Evaluación final (CNA) – </a:t>
                      </a:r>
                      <a:r>
                        <a:rPr lang="es-CO" sz="1400" b="0" dirty="0">
                          <a:effectLst/>
                        </a:rPr>
                        <a:t>(Período proyectado)</a:t>
                      </a:r>
                      <a:endParaRPr lang="es-C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es-CO" sz="1400" dirty="0">
                          <a:solidFill>
                            <a:srgbClr val="92D050"/>
                          </a:solidFill>
                          <a:effectLst/>
                        </a:rPr>
                        <a:t>Noviembre 2020– Enero 2021</a:t>
                      </a:r>
                      <a:endParaRPr lang="es-CO"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7"/>
                  </a:ext>
                </a:extLst>
              </a:tr>
              <a:tr h="320878">
                <a:tc>
                  <a:txBody>
                    <a:bodyPr/>
                    <a:lstStyle/>
                    <a:p>
                      <a:pPr marL="0" lvl="0" indent="0">
                        <a:lnSpc>
                          <a:spcPct val="115000"/>
                        </a:lnSpc>
                        <a:spcAft>
                          <a:spcPts val="0"/>
                        </a:spcAft>
                        <a:buFont typeface="+mj-lt"/>
                        <a:buNone/>
                      </a:pPr>
                      <a:r>
                        <a:rPr lang="es-CO" sz="1400" dirty="0">
                          <a:effectLst/>
                        </a:rPr>
                        <a:t>7. Reconocimiento público (MEN) - </a:t>
                      </a:r>
                      <a:r>
                        <a:rPr lang="es-CO" sz="1400" b="0" dirty="0">
                          <a:effectLst/>
                        </a:rPr>
                        <a:t>(Período proyectado)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15000"/>
                        </a:lnSpc>
                        <a:spcAft>
                          <a:spcPts val="0"/>
                        </a:spcAft>
                      </a:pPr>
                      <a:r>
                        <a:rPr lang="es-CO" sz="1400" dirty="0">
                          <a:solidFill>
                            <a:srgbClr val="92D050"/>
                          </a:solidFill>
                          <a:effectLst/>
                        </a:rPr>
                        <a:t>Febrero 2021</a:t>
                      </a:r>
                      <a:endParaRPr lang="es-CO" sz="1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8"/>
                  </a:ext>
                </a:extLst>
              </a:tr>
            </a:tbl>
          </a:graphicData>
        </a:graphic>
      </p:graphicFrame>
      <p:sp>
        <p:nvSpPr>
          <p:cNvPr id="4" name="Título 1"/>
          <p:cNvSpPr txBox="1">
            <a:spLocks/>
          </p:cNvSpPr>
          <p:nvPr/>
        </p:nvSpPr>
        <p:spPr>
          <a:xfrm>
            <a:off x="849632" y="456311"/>
            <a:ext cx="6900231"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AC090"/>
                </a:solidFill>
                <a:latin typeface="+mj-lt"/>
                <a:ea typeface="+mj-ea"/>
                <a:cs typeface="+mj-cs"/>
              </a:defRPr>
            </a:lvl1pPr>
          </a:lstStyle>
          <a:p>
            <a:pPr algn="l"/>
            <a:r>
              <a:rPr lang="es-CO" sz="2000" b="1" dirty="0">
                <a:solidFill>
                  <a:schemeClr val="bg1"/>
                </a:solidFill>
              </a:rPr>
              <a:t>Cronograma del proceso</a:t>
            </a:r>
          </a:p>
        </p:txBody>
      </p:sp>
    </p:spTree>
    <p:extLst>
      <p:ext uri="{BB962C8B-B14F-4D97-AF65-F5344CB8AC3E}">
        <p14:creationId xmlns:p14="http://schemas.microsoft.com/office/powerpoint/2010/main" val="40514994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 ACR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21385</TotalTime>
  <Words>5296</Words>
  <Application>Microsoft Office PowerPoint</Application>
  <PresentationFormat>Presentación en pantalla (16:9)</PresentationFormat>
  <Paragraphs>852</Paragraphs>
  <Slides>55</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55</vt:i4>
      </vt:variant>
    </vt:vector>
  </HeadingPairs>
  <TitlesOfParts>
    <vt:vector size="61" baseType="lpstr">
      <vt:lpstr>Arial</vt:lpstr>
      <vt:lpstr>Arial Black</vt:lpstr>
      <vt:lpstr>Calibri</vt:lpstr>
      <vt:lpstr>Trebuchet MS</vt:lpstr>
      <vt:lpstr>Wingdings</vt:lpstr>
      <vt:lpstr>PPT ACRE 1</vt:lpstr>
      <vt:lpstr>Presentación de PowerPoint</vt:lpstr>
      <vt:lpstr>Presentación de PowerPoint</vt:lpstr>
      <vt:lpstr>Comparativo Lineamientos de Autoevaluación  con fines de Acreditación Institucional 2014 y 2018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Estructura Plan de Mejoramiento 2020-2024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Pedagogica Nacional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Andrés Torres Bohórquez T.Bohórquez</dc:creator>
  <cp:lastModifiedBy>Olga Cecilia Díaz Flórez</cp:lastModifiedBy>
  <cp:revision>734</cp:revision>
  <cp:lastPrinted>2020-02-25T02:08:00Z</cp:lastPrinted>
  <dcterms:created xsi:type="dcterms:W3CDTF">2015-08-19T16:25:29Z</dcterms:created>
  <dcterms:modified xsi:type="dcterms:W3CDTF">2020-09-21T23:32:04Z</dcterms:modified>
</cp:coreProperties>
</file>